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Lst>
  <p:sldSz cy="6858000" cx="9144000"/>
  <p:notesSz cx="6858000" cy="9144000"/>
  <p:embeddedFontLst>
    <p:embeddedFont>
      <p:font typeface="Roboto"/>
      <p:regular r:id="rId334"/>
      <p:bold r:id="rId335"/>
      <p:italic r:id="rId336"/>
      <p:boldItalic r:id="rId337"/>
    </p:embeddedFont>
    <p:embeddedFont>
      <p:font typeface="Tahoma"/>
      <p:regular r:id="rId338"/>
      <p:bold r:id="rId339"/>
    </p:embeddedFont>
    <p:embeddedFont>
      <p:font typeface="Bodoni"/>
      <p:regular r:id="rId340"/>
      <p:bold r:id="rId341"/>
      <p:italic r:id="rId342"/>
      <p:boldItalic r:id="rId3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D6294E-7A93-4D7B-BA4A-9DFF57A6CFA3}">
  <a:tblStyle styleId="{08D6294E-7A93-4D7B-BA4A-9DFF57A6CFA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64AA928-CFDE-4E87-8CE9-0F2FFF53D650}"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font" Target="fonts/Bodoni-bold.fntdata"/><Relationship Id="rId340" Type="http://schemas.openxmlformats.org/officeDocument/2006/relationships/font" Target="fonts/Bodoni-regular.fntdata"/><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font" Target="fonts/Bodoni-boldItalic.fntdata"/><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font" Target="fonts/Bodoni-italic.fntdata"/><Relationship Id="rId217" Type="http://schemas.openxmlformats.org/officeDocument/2006/relationships/slide" Target="slides/slide211.xml"/><Relationship Id="rId338" Type="http://schemas.openxmlformats.org/officeDocument/2006/relationships/font" Target="fonts/Tahoma-regular.fntdata"/><Relationship Id="rId216" Type="http://schemas.openxmlformats.org/officeDocument/2006/relationships/slide" Target="slides/slide210.xml"/><Relationship Id="rId337" Type="http://schemas.openxmlformats.org/officeDocument/2006/relationships/font" Target="fonts/Roboto-boldItalic.fntdata"/><Relationship Id="rId215" Type="http://schemas.openxmlformats.org/officeDocument/2006/relationships/slide" Target="slides/slide209.xml"/><Relationship Id="rId336" Type="http://schemas.openxmlformats.org/officeDocument/2006/relationships/font" Target="fonts/Roboto-italic.fntdata"/><Relationship Id="rId214" Type="http://schemas.openxmlformats.org/officeDocument/2006/relationships/slide" Target="slides/slide208.xml"/><Relationship Id="rId335" Type="http://schemas.openxmlformats.org/officeDocument/2006/relationships/font" Target="fonts/Roboto-bold.fntdata"/><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font" Target="fonts/Tahoma-bold.fntdata"/><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font" Target="fonts/Roboto-regular.fntdata"/><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53" name="Google Shape;15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 name="Google Shape;1107;p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61" name="Google Shape;16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8" name="Google Shape;1178;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 name="Google Shape;1184;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69" name="Google Shape;16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on-line techniques produce the digital image directly from a subject’s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fingertip via digital imaging technology (described below) that circumvents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need for obtaining an impression on a substrate. The resulting fingerprint image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is referred to as a live-scan fingerprint.</a:t>
            </a:r>
            <a:endParaRPr/>
          </a:p>
        </p:txBody>
      </p:sp>
      <p:sp>
        <p:nvSpPr>
          <p:cNvPr id="1191" name="Google Shape;1191;p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 name="Google Shape;1197;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5" name="Google Shape;1215;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77" name="Google Shape;17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3" name="Google Shape;1263;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9" name="Google Shape;1269;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5" name="Google Shape;1275;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9" name="Google Shape;1299;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5" name="Google Shape;1305;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89" name="Google Shape;18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1" name="Google Shape;1311;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0" name="Google Shape;1330;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6" name="Google Shape;1336;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4" name="Google Shape;1384;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0" name="Google Shape;1390;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6" name="Google Shape;1396;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2" name="Google Shape;1402;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8" name="Google Shape;1408;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4" name="Google Shape;1414;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0" name="Google Shape;1420;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6" name="Google Shape;1426;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2" name="Google Shape;1432;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4" name="Google Shape;1444;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0" name="Google Shape;1450;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2" name="Google Shape;1462;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8" name="Google Shape;1468;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4" name="Google Shape;1474;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0" name="Google Shape;1480;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6" name="Google Shape;1486;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2" name="Google Shape;1492;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8" name="Google Shape;1498;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4" name="Google Shape;1504;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2" name="Google Shape;1522;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8" name="Google Shape;1528;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4" name="Google Shape;1534;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0" name="Google Shape;1540;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6" name="Google Shape;1546;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2" name="Google Shape;1552;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8" name="Google Shape;1558;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4" name="Google Shape;1564;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0" name="Google Shape;1570;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6" name="Google Shape;1576;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2" name="Google Shape;1582;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8" name="Google Shape;1588;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4" name="Google Shape;1594;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9" name="Google Shape;1599;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5" name="Google Shape;1605;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0" name="Google Shape;1610;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6" name="Google Shape;1616;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2" name="Google Shape;1622;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8" name="Google Shape;1628;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9" name="Google Shape;1639;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5" name="Google Shape;1645;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1" name="Google Shape;1651;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7" name="Google Shape;1657;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p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3" name="Google Shape;1663;p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8" name="Google Shape;1668;p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4" name="Google Shape;1674;p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0" name="Google Shape;1680;p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6" name="Google Shape;1686;p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2" name="Google Shape;1692;p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8" name="Google Shape;1698;p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5" name="Google Shape;1705;p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1" name="Google Shape;1711;p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p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p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p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9" name="Google Shape;1729;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5" name="Google Shape;1735;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p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1" name="Google Shape;1741;p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7" name="Google Shape;1747;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3" name="Google Shape;1753;p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0" name="Google Shape;1760;p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6" name="Google Shape;1766;p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3" name="Google Shape;1773;p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p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9" name="Google Shape;1779;p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2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6" name="Google Shape;1786;p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p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2" name="Google Shape;1792;p2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7" name="Google Shape;1797;p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2" name="Google Shape;1802;p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7" name="Google Shape;1807;p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p2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3" name="Google Shape;1813;p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9" name="Google Shape;1819;p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2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5" name="Google Shape;1825;p2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1" name="Google Shape;1831;p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7" name="Google Shape;1837;p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3" name="Google Shape;1843;p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9" name="Google Shape;1849;p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5" name="Google Shape;1855;p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2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1" name="Google Shape;1861;p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6" name="Google Shape;1866;p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2" name="Google Shape;1872;p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7" name="Google Shape;1877;p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p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2" name="Google Shape;1882;p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8" name="Google Shape;1888;p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3" name="Google Shape;1893;p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9" name="Google Shape;1899;p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7" name="Google Shape;277;p2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5" name="Google Shape;1905;p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5" name="Google Shape;1915;p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1" name="Google Shape;1921;p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p2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4" name="Google Shape;1934;p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0" name="Google Shape;1940;p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6" name="Google Shape;1946;p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2" name="Google Shape;1952;p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2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8" name="Google Shape;1958;p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2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4" name="Google Shape;1964;p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p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0" name="Google Shape;1970;p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6" name="Google Shape;1976;p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2" name="Google Shape;1982;p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8" name="Google Shape;1988;p2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4" name="Google Shape;1994;p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2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0" name="Google Shape;2000;p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p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6" name="Google Shape;2006;p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p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2" name="Google Shape;2012;p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8" name="Google Shape;2018;p2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4" name="Google Shape;2024;p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0" name="Google Shape;2030;p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2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6" name="Google Shape;2036;p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p2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2" name="Google Shape;2042;p2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2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8" name="Google Shape;2048;p2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4" name="Google Shape;2054;p2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2055" name="Google Shape;2055;p2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p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1" name="Google Shape;2061;p2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p2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7" name="Google Shape;2067;p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p2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3" name="Google Shape;2073;p2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2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9" name="Google Shape;2079;p2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5" name="Google Shape;2085;p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p2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1" name="Google Shape;2091;p2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7" name="Google Shape;2097;p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2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3" name="Google Shape;2103;p2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9" name="Google Shape;2109;p2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p2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5" name="Google Shape;2115;p2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2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1" name="Google Shape;2121;p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p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8" name="Google Shape;2128;p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p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4" name="Google Shape;2134;p2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2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0" name="Google Shape;2140;p2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2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6" name="Google Shape;2146;p2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2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2" name="Google Shape;2152;p2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p2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8" name="Google Shape;2158;p2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4" name="Google Shape;2164;p2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p2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0" name="Google Shape;2170;p2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2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6" name="Google Shape;2176;p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p2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2" name="Google Shape;2182;p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8" name="Google Shape;2188;p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p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4" name="Google Shape;2194;p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2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0" name="Google Shape;2200;p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6" name="Google Shape;2206;p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p2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2" name="Google Shape;2212;p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2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8" name="Google Shape;2218;p2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p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4" name="Google Shape;2224;p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2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0" name="Google Shape;2230;p2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p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6" name="Google Shape;2236;p2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p2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2" name="Google Shape;2242;p2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2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8" name="Google Shape;2248;p2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p2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4" name="Google Shape;2254;p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0" name="Google Shape;2260;p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p3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6" name="Google Shape;2266;p3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3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2" name="Google Shape;2272;p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p3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8" name="Google Shape;2278;p3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p3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4" name="Google Shape;2284;p3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p3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0" name="Google Shape;2290;p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p3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6" name="Google Shape;2296;p3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p3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2" name="Google Shape;2302;p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p3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8" name="Google Shape;2308;p3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4" name="Google Shape;2314;p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p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0" name="Google Shape;2320;p3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p3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6" name="Google Shape;2326;p3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p3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2" name="Google Shape;2332;p3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p3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9" name="Google Shape;2339;p3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3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5" name="Google Shape;2345;p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2" name="Google Shape;2352;p3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p3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0" name="Google Shape;2360;p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p3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8" name="Google Shape;2368;p3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p3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5" name="Google Shape;2375;p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p3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1" name="Google Shape;2381;p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p3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7" name="Google Shape;2387;p3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p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3" name="Google Shape;2393;p3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p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0" name="Google Shape;2400;p3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p3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8" name="Google Shape;2408;p3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p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6" name="Google Shape;2416;p3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p3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4" name="Google Shape;2424;p3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p3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2" name="Google Shape;2432;p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p3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9" name="Google Shape;2439;p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3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9" name="Google Shape;2449;p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95" name="Google Shape;59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6" name="Google Shape;596;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29" name="Google Shape;62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0" name="Google Shape;630;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42" name="Google Shape;64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3" name="Google Shape;643;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50" name="Google Shape;65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1" name="Google Shape;651;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69" name="Google Shape;66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0" name="Google Shape;670;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88" name="Google Shape;68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9" name="Google Shape;68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01" name="Google Shape;701;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2" name="Google Shape;702;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46" name="Google Shape;74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7" name="Google Shape;747;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6:notes"/>
          <p:cNvSpPr txBox="1"/>
          <p:nvPr>
            <p:ph idx="1" type="body"/>
          </p:nvPr>
        </p:nvSpPr>
        <p:spPr>
          <a:xfrm>
            <a:off x="914183" y="4344607"/>
            <a:ext cx="5028002" cy="3851798"/>
          </a:xfrm>
          <a:prstGeom prst="rect">
            <a:avLst/>
          </a:prstGeom>
          <a:noFill/>
          <a:ln>
            <a:noFill/>
          </a:ln>
        </p:spPr>
        <p:txBody>
          <a:bodyPr anchorCtr="0" anchor="t" bIns="44400" lIns="88800" spcFirstLastPara="1" rIns="88800" wrap="square" tIns="44400">
            <a:noAutofit/>
          </a:bodyPr>
          <a:lstStyle/>
          <a:p>
            <a:pPr indent="0" lvl="0" marL="0" rtl="0" algn="just">
              <a:spcBef>
                <a:spcPts val="0"/>
              </a:spcBef>
              <a:spcAft>
                <a:spcPts val="0"/>
              </a:spcAft>
              <a:buNone/>
            </a:pPr>
            <a:r>
              <a:rPr lang="en-US"/>
              <a:t>The data acquisition module contains the input device or sensor that reads the biometric information from the user. It is the link between the physical domain and the logical domain.</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u="sng"/>
              <a:t>Interface between man and machine</a:t>
            </a:r>
            <a:r>
              <a:rPr lang="en-US"/>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In order to recognise a user successfully, the sampled biometric characteristic must be similar to the user’s reference template to which it is compared. This imposes requirements on the data collection sensor, and may impose training requirements for the users. All sensors in a given system must be similar enough that a feature collected by one sensor will closely match the same feature collected at other sensors – and also that collected during enrolment – so that the user can be recognized at any location.</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Depending on the biometric technology being used, environmental conditions such as lighting, background noise, weather, can impact on the performance of the data acquisition module.</a:t>
            </a:r>
            <a:endParaRPr/>
          </a:p>
        </p:txBody>
      </p:sp>
      <p:sp>
        <p:nvSpPr>
          <p:cNvPr id="124" name="Google Shape;124;p6:notes"/>
          <p:cNvSpPr/>
          <p:nvPr>
            <p:ph idx="2" type="sldImg"/>
          </p:nvPr>
        </p:nvSpPr>
        <p:spPr>
          <a:xfrm>
            <a:off x="1292225" y="798513"/>
            <a:ext cx="4270375" cy="3203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55" name="Google Shape;75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6" name="Google Shape;756;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62" name="Google Shape;76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3" name="Google Shape;763;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72" name="Google Shape;77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3" name="Google Shape;773;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82" name="Google Shape;78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3" name="Google Shape;783;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04" name="Google Shape;80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5" name="Google Shape;805;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18" name="Google Shape;81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9" name="Google Shape;819;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30" name="Google Shape;83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1" name="Google Shape;831;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42" name="Google Shape;842;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3" name="Google Shape;843;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 name="Google Shape;13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t>Active vs. passive (no direct contact, system focusses feature) biometric methods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55" name="Google Shape;855;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6" name="Google Shape;856;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65" name="Google Shape;86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6" name="Google Shape;866;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73" name="Google Shape;873;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4" name="Google Shape;874;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82" name="Google Shape;88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3" name="Google Shape;883;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914" name="Google Shape;914;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5" name="Google Shape;915;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 name="Google Shape;13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Environment – temperature, humidity, background noise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p:nvPr>
            <p:ph idx="2" type="pic"/>
          </p:nvPr>
        </p:nvSpPr>
        <p:spPr>
          <a:xfrm>
            <a:off x="1792288" y="612775"/>
            <a:ext cx="5486400" cy="4114800"/>
          </a:xfrm>
          <a:prstGeom prst="rect">
            <a:avLst/>
          </a:prstGeom>
          <a:noFill/>
          <a:ln>
            <a:noFill/>
          </a:ln>
        </p:spPr>
      </p:sp>
      <p:sp>
        <p:nvSpPr>
          <p:cNvPr id="75" name="Google Shape;75;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9" name="Google Shape;39;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43" name="Shape 43"/>
        <p:cNvGrpSpPr/>
        <p:nvPr/>
      </p:nvGrpSpPr>
      <p:grpSpPr>
        <a:xfrm>
          <a:off x="0" y="0"/>
          <a:ext cx="0" cy="0"/>
          <a:chOff x="0" y="0"/>
          <a:chExt cx="0" cy="0"/>
        </a:xfrm>
      </p:grpSpPr>
      <p:sp>
        <p:nvSpPr>
          <p:cNvPr id="44" name="Google Shape;44;p7"/>
          <p:cNvSpPr txBox="1"/>
          <p:nvPr>
            <p:ph type="title"/>
          </p:nvPr>
        </p:nvSpPr>
        <p:spPr>
          <a:xfrm>
            <a:off x="457200" y="277813"/>
            <a:ext cx="8229600" cy="11398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 name="Google Shape;46;p7"/>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7"/>
          <p:cNvSpPr txBox="1"/>
          <p:nvPr>
            <p:ph idx="10" type="dt"/>
          </p:nvPr>
        </p:nvSpPr>
        <p:spPr>
          <a:xfrm>
            <a:off x="457200" y="6243638"/>
            <a:ext cx="2133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553200" y="6243638"/>
            <a:ext cx="21336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3" name="Google Shape;53;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9" name="Google Shape;5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0" name="Google Shape;6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1" name="Google Shape;6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0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0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9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 Id="rId3" Type="http://schemas.openxmlformats.org/officeDocument/2006/relationships/image" Target="../media/image103.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 Id="rId3" Type="http://schemas.openxmlformats.org/officeDocument/2006/relationships/image" Target="../media/image110.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1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0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0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0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1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0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1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1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1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2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1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1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2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2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3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3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2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4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3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3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2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12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7.xml"/><Relationship Id="rId3" Type="http://schemas.openxmlformats.org/officeDocument/2006/relationships/image" Target="../media/image13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9.xml"/><Relationship Id="rId3" Type="http://schemas.openxmlformats.org/officeDocument/2006/relationships/image" Target="../media/image1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3.xml"/><Relationship Id="rId3" Type="http://schemas.openxmlformats.org/officeDocument/2006/relationships/image" Target="../media/image13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12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9.xml"/><Relationship Id="rId3" Type="http://schemas.openxmlformats.org/officeDocument/2006/relationships/image" Target="../media/image1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13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14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3.xml"/><Relationship Id="rId3" Type="http://schemas.openxmlformats.org/officeDocument/2006/relationships/image" Target="../media/image13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14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6.xml"/><Relationship Id="rId3" Type="http://schemas.openxmlformats.org/officeDocument/2006/relationships/image" Target="../media/image14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14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0.xml"/><Relationship Id="rId3" Type="http://schemas.openxmlformats.org/officeDocument/2006/relationships/image" Target="../media/image14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1.xml"/><Relationship Id="rId3" Type="http://schemas.openxmlformats.org/officeDocument/2006/relationships/image" Target="../media/image149.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7.xml"/><Relationship Id="rId3" Type="http://schemas.openxmlformats.org/officeDocument/2006/relationships/image" Target="../media/image13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9.xml"/><Relationship Id="rId3" Type="http://schemas.openxmlformats.org/officeDocument/2006/relationships/image" Target="../media/image144.png"/><Relationship Id="rId4" Type="http://schemas.openxmlformats.org/officeDocument/2006/relationships/image" Target="../media/image1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2.xml"/><Relationship Id="rId3" Type="http://schemas.openxmlformats.org/officeDocument/2006/relationships/image" Target="../media/image145.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6.xml"/><Relationship Id="rId3" Type="http://schemas.openxmlformats.org/officeDocument/2006/relationships/image" Target="../media/image15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7.xml"/><Relationship Id="rId3" Type="http://schemas.openxmlformats.org/officeDocument/2006/relationships/image" Target="../media/image16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1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1.xml"/><Relationship Id="rId3" Type="http://schemas.openxmlformats.org/officeDocument/2006/relationships/image" Target="../media/image15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153.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 Id="rId3" Type="http://schemas.openxmlformats.org/officeDocument/2006/relationships/image" Target="../media/image15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15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1.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 Id="rId3" Type="http://schemas.openxmlformats.org/officeDocument/2006/relationships/image" Target="../media/image1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 Id="rId3" Type="http://schemas.openxmlformats.org/officeDocument/2006/relationships/image" Target="../media/image156.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 Id="rId3" Type="http://schemas.openxmlformats.org/officeDocument/2006/relationships/image" Target="../media/image159.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 Id="rId3" Type="http://schemas.openxmlformats.org/officeDocument/2006/relationships/image" Target="../media/image158.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 Id="rId3" Type="http://schemas.openxmlformats.org/officeDocument/2006/relationships/image" Target="../media/image160.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 Id="rId3" Type="http://schemas.openxmlformats.org/officeDocument/2006/relationships/image" Target="../media/image16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 Id="rId3" Type="http://schemas.openxmlformats.org/officeDocument/2006/relationships/image" Target="../media/image16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 Id="rId3" Type="http://schemas.openxmlformats.org/officeDocument/2006/relationships/image" Target="../media/image164.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 Id="rId3" Type="http://schemas.openxmlformats.org/officeDocument/2006/relationships/image" Target="../media/image163.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 Id="rId3" Type="http://schemas.openxmlformats.org/officeDocument/2006/relationships/image" Target="../media/image167.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3.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4.xml"/><Relationship Id="rId3" Type="http://schemas.openxmlformats.org/officeDocument/2006/relationships/image" Target="../media/image165.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 Id="rId3" Type="http://schemas.openxmlformats.org/officeDocument/2006/relationships/image" Target="../media/image16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 Id="rId3" Type="http://schemas.openxmlformats.org/officeDocument/2006/relationships/image" Target="../media/image169.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 Id="rId3" Type="http://schemas.openxmlformats.org/officeDocument/2006/relationships/image" Target="../media/image171.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4.xml"/><Relationship Id="rId3" Type="http://schemas.openxmlformats.org/officeDocument/2006/relationships/image" Target="../media/image171.png"/><Relationship Id="rId4" Type="http://schemas.openxmlformats.org/officeDocument/2006/relationships/image" Target="../media/image170.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5.xml"/><Relationship Id="rId3" Type="http://schemas.openxmlformats.org/officeDocument/2006/relationships/image" Target="../media/image173.png"/><Relationship Id="rId4" Type="http://schemas.openxmlformats.org/officeDocument/2006/relationships/image" Target="../media/image17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6.xml"/><Relationship Id="rId3" Type="http://schemas.openxmlformats.org/officeDocument/2006/relationships/image" Target="../media/image174.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 Id="rId3" Type="http://schemas.openxmlformats.org/officeDocument/2006/relationships/image" Target="../media/image175.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1.xml"/><Relationship Id="rId3" Type="http://schemas.openxmlformats.org/officeDocument/2006/relationships/image" Target="../media/image176.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2.xml"/><Relationship Id="rId3" Type="http://schemas.openxmlformats.org/officeDocument/2006/relationships/image" Target="../media/image180.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3.xml"/><Relationship Id="rId3" Type="http://schemas.openxmlformats.org/officeDocument/2006/relationships/image" Target="../media/image178.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4.xml"/><Relationship Id="rId3" Type="http://schemas.openxmlformats.org/officeDocument/2006/relationships/image" Target="../media/image177.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5.xml"/><Relationship Id="rId3" Type="http://schemas.openxmlformats.org/officeDocument/2006/relationships/image" Target="../media/image179.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6.xml"/><Relationship Id="rId3" Type="http://schemas.openxmlformats.org/officeDocument/2006/relationships/image" Target="../media/image181.png"/><Relationship Id="rId4" Type="http://schemas.openxmlformats.org/officeDocument/2006/relationships/image" Target="../media/image18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7.xml"/><Relationship Id="rId3" Type="http://schemas.openxmlformats.org/officeDocument/2006/relationships/image" Target="../media/image18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in.mathworks.com/help/images/ref/imfill.html#buo3g4l-1-BW2" TargetMode="External"/><Relationship Id="rId4" Type="http://schemas.openxmlformats.org/officeDocument/2006/relationships/hyperlink" Target="https://in.mathworks.com/help/images/ref/imfill.html#buo3g4l-1-BW" TargetMode="External"/><Relationship Id="rId5" Type="http://schemas.openxmlformats.org/officeDocument/2006/relationships/hyperlink" Target="https://in.mathworks.com/help/images/ref/imfill.html#buo3g4l-1-BW2" TargetMode="External"/><Relationship Id="rId6" Type="http://schemas.openxmlformats.org/officeDocument/2006/relationships/hyperlink" Target="https://in.mathworks.com/help/images/ref/imfill.html#buo3g4l-1-B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elprocus.com/difference-between-sensor-and-transduc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0.jp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8.png"/></Relationships>
</file>

<file path=ppt/slides/_rels/slide47.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3.png"/><Relationship Id="rId4" Type="http://schemas.openxmlformats.org/officeDocument/2006/relationships/image" Target="../media/image64.png"/><Relationship Id="rId5"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image" Target="../media/image6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 Id="rId4" Type="http://schemas.openxmlformats.org/officeDocument/2006/relationships/image" Target="../media/image6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1.png"/><Relationship Id="rId4" Type="http://schemas.openxmlformats.org/officeDocument/2006/relationships/image" Target="../media/image6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3.png"/><Relationship Id="rId4" Type="http://schemas.openxmlformats.org/officeDocument/2006/relationships/image" Target="../media/image6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0.png"/><Relationship Id="rId4" Type="http://schemas.openxmlformats.org/officeDocument/2006/relationships/image" Target="../media/image69.png"/><Relationship Id="rId5"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2.jp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9.png"/><Relationship Id="rId4" Type="http://schemas.openxmlformats.org/officeDocument/2006/relationships/image" Target="../media/image6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2.jpg"/><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2.jp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5.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canny.pp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94.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Unit 2</a:t>
            </a:r>
            <a:endParaRPr/>
          </a:p>
        </p:txBody>
      </p:sp>
      <p:sp>
        <p:nvSpPr>
          <p:cNvPr id="96" name="Google Shape;96;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Biometrics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7" name="Google Shape;157;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US" sz="3200"/>
              <a:t>Template (1)</a:t>
            </a:r>
            <a:endParaRPr/>
          </a:p>
        </p:txBody>
      </p:sp>
      <p:sp>
        <p:nvSpPr>
          <p:cNvPr id="158" name="Google Shape;158;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 template is </a:t>
            </a:r>
            <a:r>
              <a:rPr lang="en-US" sz="2800" u="sng"/>
              <a:t>a small file</a:t>
            </a:r>
            <a:r>
              <a:rPr lang="en-US" sz="2800"/>
              <a:t> derived from the </a:t>
            </a:r>
            <a:r>
              <a:rPr lang="en-US" sz="2800" u="sng"/>
              <a:t>distinctive features</a:t>
            </a:r>
            <a:r>
              <a:rPr lang="en-US" sz="2800"/>
              <a:t> of a user’s biometric data, used to perform biometric matches.  </a:t>
            </a:r>
            <a:endParaRPr/>
          </a:p>
          <a:p>
            <a:pPr indent="-342900" lvl="0" marL="342900" rtl="0" algn="l">
              <a:lnSpc>
                <a:spcPct val="90000"/>
              </a:lnSpc>
              <a:spcBef>
                <a:spcPts val="560"/>
              </a:spcBef>
              <a:spcAft>
                <a:spcPts val="0"/>
              </a:spcAft>
              <a:buClr>
                <a:schemeClr val="dk1"/>
              </a:buClr>
              <a:buSzPts val="2800"/>
              <a:buChar char="•"/>
            </a:pPr>
            <a:r>
              <a:rPr lang="en-US" sz="2800"/>
              <a:t>Templates, is calculated during </a:t>
            </a:r>
            <a:r>
              <a:rPr lang="en-US" sz="2800" u="sng"/>
              <a:t>enrollment or verification</a:t>
            </a:r>
            <a:r>
              <a:rPr lang="en-US" sz="2800"/>
              <a:t> phase. The template be understood as a compact representation of the collected feature data, where useless or redundant information is discarded. </a:t>
            </a:r>
            <a:endParaRPr/>
          </a:p>
          <a:p>
            <a:pPr indent="-342900" lvl="0" marL="342900" rtl="0" algn="l">
              <a:lnSpc>
                <a:spcPct val="90000"/>
              </a:lnSpc>
              <a:spcBef>
                <a:spcPts val="560"/>
              </a:spcBef>
              <a:spcAft>
                <a:spcPts val="0"/>
              </a:spcAft>
              <a:buClr>
                <a:schemeClr val="dk1"/>
              </a:buClr>
              <a:buSzPts val="2800"/>
              <a:buChar char="•"/>
            </a:pPr>
            <a:r>
              <a:rPr lang="en-US" sz="2800"/>
              <a:t>Biometric systems store and compare biometric templates, NOT biometric data.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Friction edges</a:t>
            </a:r>
            <a:endParaRPr/>
          </a:p>
        </p:txBody>
      </p:sp>
      <p:sp>
        <p:nvSpPr>
          <p:cNvPr id="1066" name="Google Shape;1066;p1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Papillary ridges on the finger called the friction edges.</a:t>
            </a:r>
            <a:endParaRPr/>
          </a:p>
          <a:p>
            <a:pPr indent="-342900" lvl="0" marL="342900" rtl="0" algn="l">
              <a:spcBef>
                <a:spcPts val="592"/>
              </a:spcBef>
              <a:spcAft>
                <a:spcPts val="0"/>
              </a:spcAft>
              <a:buClr>
                <a:schemeClr val="dk1"/>
              </a:buClr>
              <a:buSzPct val="100000"/>
              <a:buChar char="•"/>
            </a:pPr>
            <a:r>
              <a:rPr lang="en-US"/>
              <a:t>Friction ridge skin is observed to have a pattern of ridges intercepted  with valleys.</a:t>
            </a:r>
            <a:endParaRPr/>
          </a:p>
          <a:p>
            <a:pPr indent="-342900" lvl="0" marL="342900" rtl="0" algn="l">
              <a:spcBef>
                <a:spcPts val="592"/>
              </a:spcBef>
              <a:spcAft>
                <a:spcPts val="0"/>
              </a:spcAft>
              <a:buClr>
                <a:schemeClr val="dk1"/>
              </a:buClr>
              <a:buSzPct val="100000"/>
              <a:buChar char="•"/>
            </a:pPr>
            <a:r>
              <a:rPr lang="en-US"/>
              <a:t>Friction ridge skin is composed of two major layers.</a:t>
            </a:r>
            <a:endParaRPr/>
          </a:p>
          <a:p>
            <a:pPr indent="-342900" lvl="0" marL="342900" rtl="0" algn="l">
              <a:spcBef>
                <a:spcPts val="592"/>
              </a:spcBef>
              <a:spcAft>
                <a:spcPts val="0"/>
              </a:spcAft>
              <a:buClr>
                <a:schemeClr val="dk1"/>
              </a:buClr>
              <a:buSzPct val="100000"/>
              <a:buChar char="•"/>
            </a:pPr>
            <a:r>
              <a:rPr lang="en-US"/>
              <a:t>A. Dermis(inner layer)</a:t>
            </a:r>
            <a:endParaRPr/>
          </a:p>
          <a:p>
            <a:pPr indent="-342900" lvl="0" marL="342900" rtl="0" algn="l">
              <a:spcBef>
                <a:spcPts val="592"/>
              </a:spcBef>
              <a:spcAft>
                <a:spcPts val="0"/>
              </a:spcAft>
              <a:buClr>
                <a:schemeClr val="dk1"/>
              </a:buClr>
              <a:buSzPct val="100000"/>
              <a:buChar char="•"/>
            </a:pPr>
            <a:r>
              <a:rPr lang="en-US"/>
              <a:t>B. Epidermis(outer layer)</a:t>
            </a:r>
            <a:endParaRPr/>
          </a:p>
          <a:p>
            <a:pPr indent="-342900" lvl="0" marL="342900" rtl="0" algn="l">
              <a:spcBef>
                <a:spcPts val="592"/>
              </a:spcBef>
              <a:spcAft>
                <a:spcPts val="0"/>
              </a:spcAft>
              <a:buClr>
                <a:schemeClr val="dk1"/>
              </a:buClr>
              <a:buSzPct val="100000"/>
              <a:buChar char="•"/>
            </a:pPr>
            <a:r>
              <a:rPr lang="en-US"/>
              <a:t>Male-20.7 ridges per centimeter</a:t>
            </a:r>
            <a:endParaRPr/>
          </a:p>
          <a:p>
            <a:pPr indent="-342900" lvl="0" marL="342900" rtl="0" algn="l">
              <a:spcBef>
                <a:spcPts val="592"/>
              </a:spcBef>
              <a:spcAft>
                <a:spcPts val="0"/>
              </a:spcAft>
              <a:buClr>
                <a:schemeClr val="dk1"/>
              </a:buClr>
              <a:buSzPct val="100000"/>
              <a:buChar char="•"/>
            </a:pPr>
            <a:r>
              <a:rPr lang="en-US"/>
              <a:t>Female- 23.4 ridges per centimeter</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Smooth skin and friction ridge </a:t>
            </a:r>
            <a:endParaRPr/>
          </a:p>
        </p:txBody>
      </p:sp>
      <p:pic>
        <p:nvPicPr>
          <p:cNvPr descr="F:\July 2020 -Dec 2020\biometrics\images\unit 2 images\friction ridge skin.PNG" id="1072" name="Google Shape;1072;p114"/>
          <p:cNvPicPr preferRelativeResize="0"/>
          <p:nvPr>
            <p:ph idx="1" type="body"/>
          </p:nvPr>
        </p:nvPicPr>
        <p:blipFill rotWithShape="1">
          <a:blip r:embed="rId3">
            <a:alphaModFix/>
          </a:blip>
          <a:srcRect b="0" l="0" r="0" t="0"/>
          <a:stretch/>
        </p:blipFill>
        <p:spPr>
          <a:xfrm>
            <a:off x="1323521" y="1857889"/>
            <a:ext cx="6496957" cy="401058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Different fingerprint impressions</a:t>
            </a:r>
            <a:endParaRPr/>
          </a:p>
        </p:txBody>
      </p:sp>
      <p:pic>
        <p:nvPicPr>
          <p:cNvPr descr="F:\July 2020 -Dec 2020\biometrics\images\unit 2 images\fingerprint impressions.PNG" id="1078" name="Google Shape;1078;p115"/>
          <p:cNvPicPr preferRelativeResize="0"/>
          <p:nvPr>
            <p:ph idx="1" type="body"/>
          </p:nvPr>
        </p:nvPicPr>
        <p:blipFill rotWithShape="1">
          <a:blip r:embed="rId3">
            <a:alphaModFix/>
          </a:blip>
          <a:srcRect b="0" l="0" r="0" t="0"/>
          <a:stretch/>
        </p:blipFill>
        <p:spPr>
          <a:xfrm>
            <a:off x="1018679" y="1805494"/>
            <a:ext cx="7106642" cy="411537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Friction edge pattern</a:t>
            </a:r>
            <a:endParaRPr/>
          </a:p>
        </p:txBody>
      </p:sp>
      <p:sp>
        <p:nvSpPr>
          <p:cNvPr id="1084" name="Google Shape;1084;p1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Feature based method: Extracts explicit features from the image under consideration and encodes these features into a feature set which is subsequently used for matching.</a:t>
            </a:r>
            <a:endParaRPr/>
          </a:p>
          <a:p>
            <a:pPr indent="-342900" lvl="0" marL="342900" rtl="0" algn="l">
              <a:spcBef>
                <a:spcPts val="640"/>
              </a:spcBef>
              <a:spcAft>
                <a:spcPts val="0"/>
              </a:spcAft>
              <a:buClr>
                <a:schemeClr val="dk1"/>
              </a:buClr>
              <a:buSzPts val="3200"/>
              <a:buChar char="•"/>
            </a:pPr>
            <a:r>
              <a:rPr lang="en-US"/>
              <a:t>Image based method: directly uses the image for matching without explicitly extracting any features from it.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Levels of features</a:t>
            </a:r>
            <a:endParaRPr/>
          </a:p>
        </p:txBody>
      </p:sp>
      <p:sp>
        <p:nvSpPr>
          <p:cNvPr id="1090" name="Google Shape;1090;p1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Level 1 features(orientation field or ridge flow and singular points)</a:t>
            </a:r>
            <a:endParaRPr/>
          </a:p>
          <a:p>
            <a:pPr indent="-342900" lvl="0" marL="342900" rtl="0" algn="l">
              <a:spcBef>
                <a:spcPts val="640"/>
              </a:spcBef>
              <a:spcAft>
                <a:spcPts val="0"/>
              </a:spcAft>
              <a:buClr>
                <a:schemeClr val="dk1"/>
              </a:buClr>
              <a:buSzPts val="3200"/>
              <a:buChar char="•"/>
            </a:pPr>
            <a:r>
              <a:rPr lang="en-US"/>
              <a:t>Level 2 feature(ridge skeleton)</a:t>
            </a:r>
            <a:endParaRPr/>
          </a:p>
          <a:p>
            <a:pPr indent="-342900" lvl="0" marL="342900" rtl="0" algn="l">
              <a:spcBef>
                <a:spcPts val="640"/>
              </a:spcBef>
              <a:spcAft>
                <a:spcPts val="0"/>
              </a:spcAft>
              <a:buClr>
                <a:schemeClr val="dk1"/>
              </a:buClr>
              <a:buSzPts val="3200"/>
              <a:buChar char="•"/>
            </a:pPr>
            <a:r>
              <a:rPr lang="en-US"/>
              <a:t>Level 3 features(ridge contour,pore,dot)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Three different levels of features</a:t>
            </a:r>
            <a:endParaRPr/>
          </a:p>
        </p:txBody>
      </p:sp>
      <p:sp>
        <p:nvSpPr>
          <p:cNvPr id="1096" name="Google Shape;1096;p1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descr="F:\July 2020 -Dec 2020\biometrics\images\unit 2 images\three different features.PNG" id="1097" name="Google Shape;1097;p118"/>
          <p:cNvPicPr preferRelativeResize="0"/>
          <p:nvPr/>
        </p:nvPicPr>
        <p:blipFill rotWithShape="1">
          <a:blip r:embed="rId3">
            <a:alphaModFix/>
          </a:blip>
          <a:srcRect b="0" l="0" r="0" t="0"/>
          <a:stretch/>
        </p:blipFill>
        <p:spPr>
          <a:xfrm>
            <a:off x="841375" y="1724025"/>
            <a:ext cx="7459663" cy="34099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1</a:t>
            </a:r>
            <a:endParaRPr/>
          </a:p>
        </p:txBody>
      </p:sp>
      <p:sp>
        <p:nvSpPr>
          <p:cNvPr id="1103" name="Google Shape;1103;p1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A ridge orientation map typically contains some salient locations where the ridgeorientations change abruptly - such locations are termed as singular points. </a:t>
            </a:r>
            <a:endParaRPr/>
          </a:p>
          <a:p>
            <a:pPr indent="-342900" lvl="0" marL="342900" rtl="0" algn="l">
              <a:spcBef>
                <a:spcPts val="592"/>
              </a:spcBef>
              <a:spcAft>
                <a:spcPts val="0"/>
              </a:spcAft>
              <a:buClr>
                <a:schemeClr val="dk1"/>
              </a:buClr>
              <a:buSzPct val="100000"/>
              <a:buChar char="•"/>
            </a:pPr>
            <a:r>
              <a:rPr lang="en-US"/>
              <a:t>There are two basic types of singular points - loop and delta - and they are visually distinctive.</a:t>
            </a:r>
            <a:endParaRPr/>
          </a:p>
          <a:p>
            <a:pPr indent="-342900" lvl="0" marL="342900" rtl="0" algn="l">
              <a:spcBef>
                <a:spcPts val="592"/>
              </a:spcBef>
              <a:spcAft>
                <a:spcPts val="0"/>
              </a:spcAft>
              <a:buClr>
                <a:schemeClr val="dk1"/>
              </a:buClr>
              <a:buSzPct val="100000"/>
              <a:buChar char="•"/>
            </a:pPr>
            <a:r>
              <a:rPr lang="en-US"/>
              <a:t>A loop-type singularity, also called the </a:t>
            </a:r>
            <a:r>
              <a:rPr i="1" lang="en-US"/>
              <a:t>core</a:t>
            </a:r>
            <a:r>
              <a:rPr lang="en-US"/>
              <a:t>, refers to a local area where a set of ridges enters from one direction and exits in the same direction.</a:t>
            </a:r>
            <a:endParaRPr/>
          </a:p>
          <a:p>
            <a:pPr indent="-342900" lvl="0" marL="342900" rtl="0" algn="l">
              <a:spcBef>
                <a:spcPts val="592"/>
              </a:spcBef>
              <a:spcAft>
                <a:spcPts val="0"/>
              </a:spcAft>
              <a:buClr>
                <a:schemeClr val="dk1"/>
              </a:buClr>
              <a:buSzPct val="100000"/>
              <a:buChar char="•"/>
            </a:pPr>
            <a:r>
              <a:rPr lang="en-US"/>
              <a:t>A delta-type singularity indicates a local area where three ridge systems appear to</a:t>
            </a:r>
            <a:endParaRPr/>
          </a:p>
          <a:p>
            <a:pPr indent="0" lvl="0" marL="0" rtl="0" algn="l">
              <a:spcBef>
                <a:spcPts val="592"/>
              </a:spcBef>
              <a:spcAft>
                <a:spcPts val="0"/>
              </a:spcAft>
              <a:buClr>
                <a:schemeClr val="dk1"/>
              </a:buClr>
              <a:buSzPct val="100000"/>
              <a:buNone/>
            </a:pPr>
            <a:r>
              <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Loop and delta</a:t>
            </a:r>
            <a:endParaRPr/>
          </a:p>
        </p:txBody>
      </p:sp>
      <p:pic>
        <p:nvPicPr>
          <p:cNvPr descr="F:\July 2020 -Dec 2020\biometrics\images\unit 2 images\loop and delta.PNG" id="1110" name="Google Shape;1110;p120"/>
          <p:cNvPicPr preferRelativeResize="0"/>
          <p:nvPr>
            <p:ph idx="1" type="body"/>
          </p:nvPr>
        </p:nvPicPr>
        <p:blipFill rotWithShape="1">
          <a:blip r:embed="rId3">
            <a:alphaModFix/>
          </a:blip>
          <a:srcRect b="0" l="0" r="0" t="0"/>
          <a:stretch/>
        </p:blipFill>
        <p:spPr>
          <a:xfrm>
            <a:off x="467544" y="1916832"/>
            <a:ext cx="7272808" cy="396044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FINGERPRINT PATTERN TYPES</a:t>
            </a:r>
            <a:endParaRPr/>
          </a:p>
        </p:txBody>
      </p:sp>
      <p:pic>
        <p:nvPicPr>
          <p:cNvPr descr="F:\July 2020 -Dec 2020\biometrics\images\unit 2 images\FINGERPRINT PATTERN TYPES.PNG" id="1116" name="Google Shape;1116;p121"/>
          <p:cNvPicPr preferRelativeResize="0"/>
          <p:nvPr>
            <p:ph idx="1" type="body"/>
          </p:nvPr>
        </p:nvPicPr>
        <p:blipFill rotWithShape="1">
          <a:blip r:embed="rId3">
            <a:alphaModFix/>
          </a:blip>
          <a:srcRect b="0" l="0" r="0" t="0"/>
          <a:stretch/>
        </p:blipFill>
        <p:spPr>
          <a:xfrm>
            <a:off x="1775225" y="1600200"/>
            <a:ext cx="5593549" cy="452596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2" name="Google Shape;1122;p1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Introduction</a:t>
            </a:r>
            <a:endParaRPr/>
          </a:p>
        </p:txBody>
      </p:sp>
      <p:sp>
        <p:nvSpPr>
          <p:cNvPr id="1123" name="Google Shape;1123;p1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ctr">
              <a:lnSpc>
                <a:spcPct val="90000"/>
              </a:lnSpc>
              <a:spcBef>
                <a:spcPts val="0"/>
              </a:spcBef>
              <a:spcAft>
                <a:spcPts val="0"/>
              </a:spcAft>
              <a:buClr>
                <a:schemeClr val="dk1"/>
              </a:buClr>
              <a:buSzPts val="2800"/>
              <a:buFont typeface="Noto Sans Symbols"/>
              <a:buNone/>
            </a:pPr>
            <a:r>
              <a:rPr b="1" lang="en-US" sz="2800" u="sng"/>
              <a:t>A Global Look</a:t>
            </a:r>
            <a:endParaRPr/>
          </a:p>
          <a:p>
            <a:pPr indent="-342900" lvl="0" marL="342900" rtl="0" algn="l">
              <a:lnSpc>
                <a:spcPct val="90000"/>
              </a:lnSpc>
              <a:spcBef>
                <a:spcPts val="560"/>
              </a:spcBef>
              <a:spcAft>
                <a:spcPts val="0"/>
              </a:spcAft>
              <a:buClr>
                <a:schemeClr val="dk1"/>
              </a:buClr>
              <a:buSzPts val="2800"/>
              <a:buFont typeface="Noto Sans Symbols"/>
              <a:buNone/>
            </a:pPr>
            <a:r>
              <a:t/>
            </a:r>
            <a:endParaRPr b="1" sz="2800"/>
          </a:p>
          <a:p>
            <a:pPr indent="-342900" lvl="0" marL="342900" rtl="0" algn="l">
              <a:lnSpc>
                <a:spcPct val="90000"/>
              </a:lnSpc>
              <a:spcBef>
                <a:spcPts val="560"/>
              </a:spcBef>
              <a:spcAft>
                <a:spcPts val="0"/>
              </a:spcAft>
              <a:buClr>
                <a:schemeClr val="dk1"/>
              </a:buClr>
              <a:buSzPts val="2800"/>
              <a:buFont typeface="Noto Sans Symbols"/>
              <a:buNone/>
            </a:pPr>
            <a:r>
              <a:rPr b="1" lang="en-US" sz="2800"/>
              <a:t>Core:</a:t>
            </a:r>
            <a:r>
              <a:rPr lang="en-US" sz="2800"/>
              <a:t> </a:t>
            </a:r>
            <a:endParaRPr/>
          </a:p>
          <a:p>
            <a:pPr indent="-342900" lvl="0" marL="342900" rtl="0" algn="l">
              <a:lnSpc>
                <a:spcPct val="90000"/>
              </a:lnSpc>
              <a:spcBef>
                <a:spcPts val="560"/>
              </a:spcBef>
              <a:spcAft>
                <a:spcPts val="0"/>
              </a:spcAft>
              <a:buClr>
                <a:schemeClr val="dk1"/>
              </a:buClr>
              <a:buSzPts val="2800"/>
              <a:buFont typeface="Noto Sans Symbols"/>
              <a:buNone/>
            </a:pPr>
            <a:r>
              <a:rPr lang="en-US" sz="2800"/>
              <a:t>A reference point for the alignment.</a:t>
            </a:r>
            <a:endParaRPr/>
          </a:p>
          <a:p>
            <a:pPr indent="-342900" lvl="0" marL="342900" rtl="0" algn="l">
              <a:lnSpc>
                <a:spcPct val="90000"/>
              </a:lnSpc>
              <a:spcBef>
                <a:spcPts val="560"/>
              </a:spcBef>
              <a:spcAft>
                <a:spcPts val="0"/>
              </a:spcAft>
              <a:buClr>
                <a:schemeClr val="dk1"/>
              </a:buClr>
              <a:buSzPts val="2800"/>
              <a:buFont typeface="Noto Sans Symbols"/>
              <a:buNone/>
            </a:pPr>
            <a:r>
              <a:rPr lang="en-US" sz="2800"/>
              <a:t>The northmost loop type singularity. </a:t>
            </a:r>
            <a:endParaRPr/>
          </a:p>
          <a:p>
            <a:pPr indent="-342900" lvl="0" marL="342900" rtl="0" algn="l">
              <a:lnSpc>
                <a:spcPct val="90000"/>
              </a:lnSpc>
              <a:spcBef>
                <a:spcPts val="560"/>
              </a:spcBef>
              <a:spcAft>
                <a:spcPts val="0"/>
              </a:spcAft>
              <a:buClr>
                <a:schemeClr val="dk1"/>
              </a:buClr>
              <a:buSzPts val="2800"/>
              <a:buFont typeface="Noto Sans Symbols"/>
              <a:buNone/>
            </a:pPr>
            <a:r>
              <a:rPr lang="en-US" sz="2800"/>
              <a:t>	According to Henry(1900), it is the northmost point of the innermost ridgeline. </a:t>
            </a:r>
            <a:endParaRPr/>
          </a:p>
          <a:p>
            <a:pPr indent="-342900" lvl="0" marL="342900" rtl="0" algn="l">
              <a:lnSpc>
                <a:spcPct val="90000"/>
              </a:lnSpc>
              <a:spcBef>
                <a:spcPts val="560"/>
              </a:spcBef>
              <a:spcAft>
                <a:spcPts val="0"/>
              </a:spcAft>
              <a:buClr>
                <a:schemeClr val="dk1"/>
              </a:buClr>
              <a:buSzPts val="2800"/>
              <a:buFont typeface="Noto Sans Symbols"/>
              <a:buNone/>
            </a:pPr>
            <a:r>
              <a:rPr lang="en-US" sz="2800"/>
              <a:t>Not all fingerprints have a core (Arch type fingerprints)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 name="Google Shape;16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US" sz="3200"/>
              <a:t>Template (2)</a:t>
            </a:r>
            <a:endParaRPr/>
          </a:p>
        </p:txBody>
      </p:sp>
      <p:sp>
        <p:nvSpPr>
          <p:cNvPr id="166" name="Google Shape;16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Most template occupy less than 1 kilobyte, and some of them are as small as 9 bytes; size of template differs from vendor to vendor. </a:t>
            </a:r>
            <a:endParaRPr/>
          </a:p>
          <a:p>
            <a:pPr indent="-342900" lvl="0" marL="342900" rtl="0" algn="l">
              <a:lnSpc>
                <a:spcPct val="90000"/>
              </a:lnSpc>
              <a:spcBef>
                <a:spcPts val="560"/>
              </a:spcBef>
              <a:spcAft>
                <a:spcPts val="0"/>
              </a:spcAft>
              <a:buClr>
                <a:schemeClr val="dk1"/>
              </a:buClr>
              <a:buSzPts val="2800"/>
              <a:buChar char="•"/>
            </a:pPr>
            <a:r>
              <a:rPr lang="en-US" sz="2800"/>
              <a:t>Templates are proprietary to each vendor and each technology, and there is </a:t>
            </a:r>
            <a:r>
              <a:rPr lang="en-US" sz="2800" u="sng"/>
              <a:t>no common biometric template format</a:t>
            </a:r>
            <a:r>
              <a:rPr lang="en-US" sz="2800"/>
              <a:t>.  </a:t>
            </a:r>
            <a:endParaRPr/>
          </a:p>
          <a:p>
            <a:pPr indent="-342900" lvl="0" marL="342900" rtl="0" algn="l">
              <a:lnSpc>
                <a:spcPct val="90000"/>
              </a:lnSpc>
              <a:spcBef>
                <a:spcPts val="560"/>
              </a:spcBef>
              <a:spcAft>
                <a:spcPts val="0"/>
              </a:spcAft>
              <a:buClr>
                <a:schemeClr val="dk1"/>
              </a:buClr>
              <a:buSzPts val="2800"/>
              <a:buChar char="•"/>
            </a:pPr>
            <a:r>
              <a:rPr lang="en-US" sz="2800"/>
              <a:t>This is beneficial from a privacy perspective, but the lack of interoperability deterred some would-be users.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2</a:t>
            </a:r>
            <a:endParaRPr/>
          </a:p>
        </p:txBody>
      </p:sp>
      <p:sp>
        <p:nvSpPr>
          <p:cNvPr id="1129" name="Google Shape;1129;p1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Fingerprint is represented as a ridge skeleton image in which each ridge is only one pixel wide</a:t>
            </a:r>
            <a:endParaRPr/>
          </a:p>
          <a:p>
            <a:pPr indent="-342900" lvl="0" marL="342900" rtl="0" algn="l">
              <a:spcBef>
                <a:spcPts val="640"/>
              </a:spcBef>
              <a:spcAft>
                <a:spcPts val="0"/>
              </a:spcAft>
              <a:buClr>
                <a:schemeClr val="dk1"/>
              </a:buClr>
              <a:buSzPts val="3200"/>
              <a:buChar char="•"/>
            </a:pPr>
            <a:r>
              <a:rPr lang="en-US"/>
              <a:t>The exact location of the ridges are recorded.</a:t>
            </a:r>
            <a:endParaRPr/>
          </a:p>
          <a:p>
            <a:pPr indent="-342900" lvl="0" marL="342900" rtl="0" algn="l">
              <a:spcBef>
                <a:spcPts val="640"/>
              </a:spcBef>
              <a:spcAft>
                <a:spcPts val="0"/>
              </a:spcAft>
              <a:buClr>
                <a:schemeClr val="dk1"/>
              </a:buClr>
              <a:buSzPts val="3200"/>
              <a:buChar char="•"/>
            </a:pPr>
            <a:r>
              <a:rPr lang="en-US"/>
              <a:t>Minutiae: The locations where a ridge emerges, ends, splits, or merges with another ridge are termed as ridge characteristics or minutiae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Two types of Minutiae</a:t>
            </a:r>
            <a:endParaRPr/>
          </a:p>
        </p:txBody>
      </p:sp>
      <p:sp>
        <p:nvSpPr>
          <p:cNvPr id="1135" name="Google Shape;1135;p1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In addition to itslocation, a minutia generally has two other properties: direction and type. </a:t>
            </a:r>
            <a:endParaRPr/>
          </a:p>
          <a:p>
            <a:pPr indent="-342900" lvl="0" marL="342900" rtl="0" algn="l">
              <a:spcBef>
                <a:spcPts val="496"/>
              </a:spcBef>
              <a:spcAft>
                <a:spcPts val="0"/>
              </a:spcAft>
              <a:buClr>
                <a:schemeClr val="dk1"/>
              </a:buClr>
              <a:buSzPct val="100000"/>
              <a:buChar char="•"/>
            </a:pPr>
            <a:r>
              <a:rPr lang="en-US"/>
              <a:t>The direction of a minutia is along the local ridge orientation.</a:t>
            </a:r>
            <a:endParaRPr/>
          </a:p>
          <a:p>
            <a:pPr indent="-342900" lvl="0" marL="342900" rtl="0" algn="l">
              <a:spcBef>
                <a:spcPts val="496"/>
              </a:spcBef>
              <a:spcAft>
                <a:spcPts val="0"/>
              </a:spcAft>
              <a:buClr>
                <a:schemeClr val="dk1"/>
              </a:buClr>
              <a:buSzPct val="100000"/>
              <a:buChar char="•"/>
            </a:pPr>
            <a:r>
              <a:rPr lang="en-US"/>
              <a:t> There are two basic types of</a:t>
            </a:r>
            <a:endParaRPr/>
          </a:p>
          <a:p>
            <a:pPr indent="-342900" lvl="0" marL="342900" rtl="0" algn="l">
              <a:spcBef>
                <a:spcPts val="496"/>
              </a:spcBef>
              <a:spcAft>
                <a:spcPts val="0"/>
              </a:spcAft>
              <a:buClr>
                <a:schemeClr val="dk1"/>
              </a:buClr>
              <a:buSzPct val="100000"/>
              <a:buChar char="•"/>
            </a:pPr>
            <a:r>
              <a:rPr lang="en-US"/>
              <a:t>minutiae: ending (also called ‘termination’) and bifurcation (see Figure 2.9). </a:t>
            </a:r>
            <a:endParaRPr/>
          </a:p>
          <a:p>
            <a:pPr indent="-342900" lvl="0" marL="342900" rtl="0" algn="l">
              <a:spcBef>
                <a:spcPts val="496"/>
              </a:spcBef>
              <a:spcAft>
                <a:spcPts val="0"/>
              </a:spcAft>
              <a:buClr>
                <a:schemeClr val="dk1"/>
              </a:buClr>
              <a:buSzPct val="100000"/>
              <a:buChar char="•"/>
            </a:pPr>
            <a:r>
              <a:rPr lang="en-US"/>
              <a:t>Each minutia can be characterized by its (a) location in the image, (b) direction, and (c) type.</a:t>
            </a:r>
            <a:endParaRPr/>
          </a:p>
          <a:p>
            <a:pPr indent="-342900" lvl="0" marL="342900" rtl="0" algn="l">
              <a:spcBef>
                <a:spcPts val="496"/>
              </a:spcBef>
              <a:spcAft>
                <a:spcPts val="0"/>
              </a:spcAft>
              <a:buClr>
                <a:schemeClr val="dk1"/>
              </a:buClr>
              <a:buSzPct val="100000"/>
              <a:buChar char="•"/>
            </a:pPr>
            <a:r>
              <a:rPr lang="en-US"/>
              <a:t> Level 2 details of a fingerprint can be easily observed in images acquired at a resolution of 500 ppi. </a:t>
            </a:r>
            <a:endParaRPr/>
          </a:p>
          <a:p>
            <a:pPr indent="-342900" lvl="0" marL="342900" rtl="0" algn="l">
              <a:spcBef>
                <a:spcPts val="496"/>
              </a:spcBef>
              <a:spcAft>
                <a:spcPts val="0"/>
              </a:spcAft>
              <a:buClr>
                <a:schemeClr val="dk1"/>
              </a:buClr>
              <a:buSzPct val="100000"/>
              <a:buChar char="•"/>
            </a:pPr>
            <a:r>
              <a:rPr lang="en-US"/>
              <a:t>The number of minutiae found in a fingerprint varies a lot according to the acquisition method and other factors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141" name="Google Shape;1141;p1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ridge skeletons can be approximately derived from the minutiae information alone. </a:t>
            </a:r>
            <a:endParaRPr/>
          </a:p>
          <a:p>
            <a:pPr indent="-342900" lvl="0" marL="342900" rtl="0" algn="l">
              <a:spcBef>
                <a:spcPts val="592"/>
              </a:spcBef>
              <a:spcAft>
                <a:spcPts val="0"/>
              </a:spcAft>
              <a:buClr>
                <a:schemeClr val="dk1"/>
              </a:buClr>
              <a:buSzPct val="100000"/>
              <a:buChar char="•"/>
            </a:pPr>
            <a:r>
              <a:rPr lang="en-US"/>
              <a:t>Minutiae-based representations are extensively used in automated fingerprint recognition systems, primarily due to the following reasons: </a:t>
            </a:r>
            <a:endParaRPr/>
          </a:p>
          <a:p>
            <a:pPr indent="-342900" lvl="0" marL="342900" rtl="0" algn="l">
              <a:spcBef>
                <a:spcPts val="592"/>
              </a:spcBef>
              <a:spcAft>
                <a:spcPts val="0"/>
              </a:spcAft>
              <a:buClr>
                <a:schemeClr val="dk1"/>
              </a:buClr>
              <a:buSzPct val="100000"/>
              <a:buChar char="•"/>
            </a:pPr>
            <a:r>
              <a:rPr lang="en-US"/>
              <a:t>(a) minutiae capture much of the discriminative or individuality information in fingerprints</a:t>
            </a:r>
            <a:endParaRPr/>
          </a:p>
          <a:p>
            <a:pPr indent="-342900" lvl="0" marL="342900" rtl="0" algn="l">
              <a:spcBef>
                <a:spcPts val="592"/>
              </a:spcBef>
              <a:spcAft>
                <a:spcPts val="0"/>
              </a:spcAft>
              <a:buClr>
                <a:schemeClr val="dk1"/>
              </a:buClr>
              <a:buSzPct val="100000"/>
              <a:buChar char="•"/>
            </a:pPr>
            <a:r>
              <a:rPr lang="en-US"/>
              <a:t> (b) minutiae-based representations are storage efficient,</a:t>
            </a:r>
            <a:endParaRPr/>
          </a:p>
          <a:p>
            <a:pPr indent="-342900" lvl="0" marL="342900" rtl="0" algn="l">
              <a:spcBef>
                <a:spcPts val="592"/>
              </a:spcBef>
              <a:spcAft>
                <a:spcPts val="0"/>
              </a:spcAft>
              <a:buClr>
                <a:schemeClr val="dk1"/>
              </a:buClr>
              <a:buSzPct val="100000"/>
              <a:buChar char="•"/>
            </a:pPr>
            <a:r>
              <a:rPr lang="en-US"/>
              <a:t> (c) minutiae extraction is reasonably robust to various sources of degradation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26"/>
          <p:cNvSpPr txBox="1"/>
          <p:nvPr>
            <p:ph idx="12" type="sldNum"/>
          </p:nvPr>
        </p:nvSpPr>
        <p:spPr>
          <a:xfrm>
            <a:off x="6553200" y="6243638"/>
            <a:ext cx="21336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7" name="Google Shape;1147;p126"/>
          <p:cNvSpPr txBox="1"/>
          <p:nvPr>
            <p:ph type="title"/>
          </p:nvPr>
        </p:nvSpPr>
        <p:spPr>
          <a:xfrm>
            <a:off x="457200" y="277813"/>
            <a:ext cx="8229600" cy="11398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2</a:t>
            </a:r>
            <a:endParaRPr/>
          </a:p>
        </p:txBody>
      </p:sp>
      <p:sp>
        <p:nvSpPr>
          <p:cNvPr id="1148" name="Google Shape;1148;p126"/>
          <p:cNvSpPr txBox="1"/>
          <p:nvPr>
            <p:ph idx="1" type="body"/>
          </p:nvPr>
        </p:nvSpPr>
        <p:spPr>
          <a:xfrm>
            <a:off x="457200" y="1600200"/>
            <a:ext cx="8382000" cy="1447800"/>
          </a:xfrm>
          <a:prstGeom prst="rect">
            <a:avLst/>
          </a:prstGeom>
          <a:noFill/>
          <a:ln>
            <a:noFill/>
          </a:ln>
        </p:spPr>
        <p:txBody>
          <a:bodyPr anchorCtr="0" anchor="t" bIns="45700" lIns="91425" spcFirstLastPara="1" rIns="91425" wrap="square" tIns="45700">
            <a:normAutofit/>
          </a:bodyPr>
          <a:lstStyle/>
          <a:p>
            <a:pPr indent="-342900" lvl="0" marL="342900" rtl="0" algn="ctr">
              <a:lnSpc>
                <a:spcPct val="90000"/>
              </a:lnSpc>
              <a:spcBef>
                <a:spcPts val="0"/>
              </a:spcBef>
              <a:spcAft>
                <a:spcPts val="0"/>
              </a:spcAft>
              <a:buClr>
                <a:schemeClr val="dk1"/>
              </a:buClr>
              <a:buSzPts val="2800"/>
              <a:buFont typeface="Noto Sans Symbols"/>
              <a:buNone/>
            </a:pPr>
            <a:r>
              <a:rPr b="1" lang="en-US" sz="2800" u="sng"/>
              <a:t>Local Look</a:t>
            </a:r>
            <a:endParaRPr/>
          </a:p>
          <a:p>
            <a:pPr indent="-342900" lvl="0" marL="342900" rtl="0" algn="l">
              <a:lnSpc>
                <a:spcPct val="90000"/>
              </a:lnSpc>
              <a:spcBef>
                <a:spcPts val="400"/>
              </a:spcBef>
              <a:spcAft>
                <a:spcPts val="0"/>
              </a:spcAft>
              <a:buClr>
                <a:schemeClr val="dk1"/>
              </a:buClr>
              <a:buSzPts val="2000"/>
              <a:buFont typeface="Noto Sans Symbols"/>
              <a:buNone/>
            </a:pPr>
            <a:r>
              <a:rPr lang="en-US" sz="2000"/>
              <a:t>Minutia: Small details. Discontinuties in the ridges. (Sir Francis Galton) </a:t>
            </a:r>
            <a:endParaRPr/>
          </a:p>
        </p:txBody>
      </p:sp>
      <p:pic>
        <p:nvPicPr>
          <p:cNvPr descr="figure3_4" id="1149" name="Google Shape;1149;p126"/>
          <p:cNvPicPr preferRelativeResize="0"/>
          <p:nvPr>
            <p:ph idx="2" type="body"/>
          </p:nvPr>
        </p:nvPicPr>
        <p:blipFill rotWithShape="1">
          <a:blip r:embed="rId3">
            <a:alphaModFix/>
          </a:blip>
          <a:srcRect b="0" l="0" r="0" t="0"/>
          <a:stretch/>
        </p:blipFill>
        <p:spPr>
          <a:xfrm>
            <a:off x="1066800" y="2667000"/>
            <a:ext cx="6781800" cy="406558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27"/>
          <p:cNvSpPr txBox="1"/>
          <p:nvPr>
            <p:ph idx="12" type="sldNum"/>
          </p:nvPr>
        </p:nvSpPr>
        <p:spPr>
          <a:xfrm>
            <a:off x="6553200" y="6243638"/>
            <a:ext cx="21336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5" name="Google Shape;1155;p127"/>
          <p:cNvSpPr txBox="1"/>
          <p:nvPr>
            <p:ph type="title"/>
          </p:nvPr>
        </p:nvSpPr>
        <p:spPr>
          <a:xfrm>
            <a:off x="457200" y="277813"/>
            <a:ext cx="8229600" cy="11398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2</a:t>
            </a:r>
            <a:endParaRPr/>
          </a:p>
        </p:txBody>
      </p:sp>
      <p:sp>
        <p:nvSpPr>
          <p:cNvPr id="1156" name="Google Shape;1156;p127"/>
          <p:cNvSpPr txBox="1"/>
          <p:nvPr>
            <p:ph idx="1" type="body"/>
          </p:nvPr>
        </p:nvSpPr>
        <p:spPr>
          <a:xfrm>
            <a:off x="457200" y="1600200"/>
            <a:ext cx="8077200" cy="4530725"/>
          </a:xfrm>
          <a:prstGeom prst="rect">
            <a:avLst/>
          </a:prstGeom>
          <a:noFill/>
          <a:ln>
            <a:noFill/>
          </a:ln>
        </p:spPr>
        <p:txBody>
          <a:bodyPr anchorCtr="0" anchor="t" bIns="45700" lIns="91425" spcFirstLastPara="1" rIns="91425" wrap="square" tIns="45700">
            <a:normAutofit/>
          </a:bodyPr>
          <a:lstStyle/>
          <a:p>
            <a:pPr indent="-342900" lvl="0" marL="342900" rtl="0" algn="ctr">
              <a:spcBef>
                <a:spcPts val="0"/>
              </a:spcBef>
              <a:spcAft>
                <a:spcPts val="0"/>
              </a:spcAft>
              <a:buClr>
                <a:schemeClr val="dk1"/>
              </a:buClr>
              <a:buSzPts val="2800"/>
              <a:buFont typeface="Noto Sans Symbols"/>
              <a:buNone/>
            </a:pPr>
            <a:r>
              <a:rPr b="1" lang="en-US" sz="2800" u="sng"/>
              <a:t>Local Look</a:t>
            </a:r>
            <a:endParaRPr sz="2800"/>
          </a:p>
          <a:p>
            <a:pPr indent="-342900" lvl="0" marL="342900" rtl="0" algn="l">
              <a:spcBef>
                <a:spcPts val="400"/>
              </a:spcBef>
              <a:spcAft>
                <a:spcPts val="0"/>
              </a:spcAft>
              <a:buClr>
                <a:schemeClr val="dk1"/>
              </a:buClr>
              <a:buSzPts val="2000"/>
              <a:buFont typeface="Noto Sans Symbols"/>
              <a:buNone/>
            </a:pPr>
            <a:r>
              <a:t/>
            </a:r>
            <a:endParaRPr sz="2000"/>
          </a:p>
          <a:p>
            <a:pPr indent="-342900" lvl="0" marL="342900" rtl="0" algn="l">
              <a:spcBef>
                <a:spcPts val="400"/>
              </a:spcBef>
              <a:spcAft>
                <a:spcPts val="0"/>
              </a:spcAft>
              <a:buClr>
                <a:schemeClr val="dk1"/>
              </a:buClr>
              <a:buSzPts val="2000"/>
              <a:buFont typeface="Noto Sans Symbols"/>
              <a:buNone/>
            </a:pPr>
            <a:r>
              <a:rPr lang="en-US" sz="2000"/>
              <a:t>Ridge ending / ridge bifurcation duality</a:t>
            </a:r>
            <a:endParaRPr/>
          </a:p>
        </p:txBody>
      </p:sp>
      <p:pic>
        <p:nvPicPr>
          <p:cNvPr descr="figure3_5" id="1157" name="Google Shape;1157;p127"/>
          <p:cNvPicPr preferRelativeResize="0"/>
          <p:nvPr>
            <p:ph idx="2" type="body"/>
          </p:nvPr>
        </p:nvPicPr>
        <p:blipFill rotWithShape="1">
          <a:blip r:embed="rId3">
            <a:alphaModFix/>
          </a:blip>
          <a:srcRect b="0" l="0" r="0" t="0"/>
          <a:stretch/>
        </p:blipFill>
        <p:spPr>
          <a:xfrm>
            <a:off x="381000" y="3251200"/>
            <a:ext cx="8153400" cy="2692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3</a:t>
            </a:r>
            <a:endParaRPr/>
          </a:p>
        </p:txBody>
      </p:sp>
      <p:sp>
        <p:nvSpPr>
          <p:cNvPr id="1163" name="Google Shape;1163;p1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In the third (finest) level, a fingerprint is represented using both the inner holes (sweat pores) and outer contours (edges) of the ridges.</a:t>
            </a:r>
            <a:endParaRPr/>
          </a:p>
          <a:p>
            <a:pPr indent="-342900" lvl="0" marL="342900" rtl="0" algn="l">
              <a:spcBef>
                <a:spcPts val="640"/>
              </a:spcBef>
              <a:spcAft>
                <a:spcPts val="0"/>
              </a:spcAft>
              <a:buClr>
                <a:schemeClr val="dk1"/>
              </a:buClr>
              <a:buSzPts val="3200"/>
              <a:buChar char="•"/>
            </a:pPr>
            <a:r>
              <a:rPr lang="en-US"/>
              <a:t>Dot is a very short ridge containing only a single ridge unit</a:t>
            </a:r>
            <a:endParaRPr/>
          </a:p>
          <a:p>
            <a:pPr indent="-342900" lvl="0" marL="342900" rtl="0" algn="l">
              <a:spcBef>
                <a:spcPts val="640"/>
              </a:spcBef>
              <a:spcAft>
                <a:spcPts val="0"/>
              </a:spcAft>
              <a:buClr>
                <a:schemeClr val="dk1"/>
              </a:buClr>
              <a:buSzPts val="3200"/>
              <a:buChar char="•"/>
            </a:pPr>
            <a:r>
              <a:rPr lang="en-US"/>
              <a:t>Many sensors are now equipped with 1000 ppi scanning capability that is needed to capture the level 3 details in fingerprint.</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3</a:t>
            </a:r>
            <a:endParaRPr/>
          </a:p>
        </p:txBody>
      </p:sp>
      <p:pic>
        <p:nvPicPr>
          <p:cNvPr descr="F:\July 2020 -Dec 2020\biometrics\images\unit 2 images\level 3.PNG" id="1169" name="Google Shape;1169;p129"/>
          <p:cNvPicPr preferRelativeResize="0"/>
          <p:nvPr>
            <p:ph idx="1" type="body"/>
          </p:nvPr>
        </p:nvPicPr>
        <p:blipFill rotWithShape="1">
          <a:blip r:embed="rId3">
            <a:alphaModFix/>
          </a:blip>
          <a:srcRect b="0" l="0" r="0" t="0"/>
          <a:stretch/>
        </p:blipFill>
        <p:spPr>
          <a:xfrm>
            <a:off x="1331640" y="1600200"/>
            <a:ext cx="6120679" cy="452596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Formation</a:t>
            </a:r>
            <a:endParaRPr/>
          </a:p>
        </p:txBody>
      </p:sp>
      <p:sp>
        <p:nvSpPr>
          <p:cNvPr id="1175" name="Google Shape;1175;p1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Embryology research has shown that epidermal ridges are preceded by formation of volar pads that first appear at the sixth week of fetal development.</a:t>
            </a:r>
            <a:endParaRPr/>
          </a:p>
          <a:p>
            <a:pPr indent="-342900" lvl="0" marL="342900" rtl="0" algn="l">
              <a:spcBef>
                <a:spcPts val="592"/>
              </a:spcBef>
              <a:spcAft>
                <a:spcPts val="0"/>
              </a:spcAft>
              <a:buClr>
                <a:schemeClr val="dk1"/>
              </a:buClr>
              <a:buSzPct val="100000"/>
              <a:buChar char="•"/>
            </a:pPr>
            <a:r>
              <a:rPr lang="en-US"/>
              <a:t>Minutiae are formed as ridges separate and create space for forming new ridges due to the growth of the finger surface.</a:t>
            </a:r>
            <a:endParaRPr/>
          </a:p>
          <a:p>
            <a:pPr indent="-342900" lvl="0" marL="342900" rtl="0" algn="l">
              <a:spcBef>
                <a:spcPts val="592"/>
              </a:spcBef>
              <a:spcAft>
                <a:spcPts val="0"/>
              </a:spcAft>
              <a:buClr>
                <a:schemeClr val="dk1"/>
              </a:buClr>
              <a:buSzPct val="100000"/>
              <a:buChar char="•"/>
            </a:pPr>
            <a:r>
              <a:rPr lang="en-US"/>
              <a:t>Friction edge patterns are not just influenced by genetic factors but also by random physical stresses and tensions during fetal development.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Fingerprint acquisition</a:t>
            </a:r>
            <a:endParaRPr/>
          </a:p>
        </p:txBody>
      </p:sp>
      <p:sp>
        <p:nvSpPr>
          <p:cNvPr id="1181" name="Google Shape;1181;p1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The first step in fingerprint recognition is image acquisition - the process of capturing and digitizing the fingerprint of an individual for further processing.</a:t>
            </a:r>
            <a:endParaRPr/>
          </a:p>
          <a:p>
            <a:pPr indent="-342900" lvl="0" marL="342900" rtl="0" algn="l">
              <a:spcBef>
                <a:spcPts val="544"/>
              </a:spcBef>
              <a:spcAft>
                <a:spcPts val="0"/>
              </a:spcAft>
              <a:buClr>
                <a:schemeClr val="dk1"/>
              </a:buClr>
              <a:buSzPct val="100000"/>
              <a:buChar char="•"/>
            </a:pPr>
            <a:r>
              <a:rPr lang="en-US"/>
              <a:t>the primary reason for the popularity of fingerprint recognition, particularly in non-forensic applications, is the availability of mature, convenient, and low-cost sensors that can rapidly acquire the fingerprint of an individual with minimum or no intervention from a human operator.</a:t>
            </a:r>
            <a:endParaRPr/>
          </a:p>
          <a:p>
            <a:pPr indent="-342900" lvl="0" marL="342900" rtl="0" algn="l">
              <a:spcBef>
                <a:spcPts val="544"/>
              </a:spcBef>
              <a:spcAft>
                <a:spcPts val="0"/>
              </a:spcAft>
              <a:buClr>
                <a:schemeClr val="dk1"/>
              </a:buClr>
              <a:buSzPct val="100000"/>
              <a:buChar char="•"/>
            </a:pPr>
            <a:r>
              <a:rPr lang="en-US"/>
              <a:t>These compact fingerprint sensors have also been embedded in many consumer devices such as laptops and mobile phones.</a:t>
            </a:r>
            <a:endParaRPr b="1"/>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Sensing techniques</a:t>
            </a:r>
            <a:endParaRPr/>
          </a:p>
        </p:txBody>
      </p:sp>
      <p:sp>
        <p:nvSpPr>
          <p:cNvPr id="1187" name="Google Shape;1187;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digital images of the fingerprints can be acquired using off-line or on-line methods.</a:t>
            </a:r>
            <a:endParaRPr/>
          </a:p>
          <a:p>
            <a:pPr indent="-342900" lvl="0" marL="342900" rtl="0" algn="l">
              <a:spcBef>
                <a:spcPts val="448"/>
              </a:spcBef>
              <a:spcAft>
                <a:spcPts val="0"/>
              </a:spcAft>
              <a:buClr>
                <a:schemeClr val="dk1"/>
              </a:buClr>
              <a:buSzPct val="100000"/>
              <a:buChar char="•"/>
            </a:pPr>
            <a:r>
              <a:rPr lang="en-US" u="sng"/>
              <a:t>Off line:</a:t>
            </a:r>
            <a:endParaRPr/>
          </a:p>
          <a:p>
            <a:pPr indent="-342900" lvl="0" marL="342900" rtl="0" algn="l">
              <a:spcBef>
                <a:spcPts val="448"/>
              </a:spcBef>
              <a:spcAft>
                <a:spcPts val="0"/>
              </a:spcAft>
              <a:buClr>
                <a:schemeClr val="dk1"/>
              </a:buClr>
              <a:buSzPct val="100000"/>
              <a:buChar char="•"/>
            </a:pPr>
            <a:r>
              <a:rPr lang="en-US"/>
              <a:t>Off-line techniques generally do not produce the digital image directly from the fingertip. Rather, the fingerprint is first transferred to a substrate (e.g., paper) that is subsequently digitized.</a:t>
            </a:r>
            <a:endParaRPr/>
          </a:p>
          <a:p>
            <a:pPr indent="-342900" lvl="0" marL="342900" rtl="0" algn="l">
              <a:spcBef>
                <a:spcPts val="448"/>
              </a:spcBef>
              <a:spcAft>
                <a:spcPts val="0"/>
              </a:spcAft>
              <a:buClr>
                <a:schemeClr val="dk1"/>
              </a:buClr>
              <a:buSzPct val="100000"/>
              <a:buChar char="•"/>
            </a:pPr>
            <a:r>
              <a:rPr lang="en-US"/>
              <a:t> For example, an inked fingerprint image, the most common form of off-line capture, is acquired by first applying ink to the subject’s fingertip and then rolling or pressing the finger on paper, thereby creating an impression of the fingerprint ridges on paper.</a:t>
            </a:r>
            <a:endParaRPr/>
          </a:p>
          <a:p>
            <a:pPr indent="-342900" lvl="0" marL="342900" rtl="0" algn="l">
              <a:spcBef>
                <a:spcPts val="448"/>
              </a:spcBef>
              <a:spcAft>
                <a:spcPts val="0"/>
              </a:spcAft>
              <a:buClr>
                <a:schemeClr val="dk1"/>
              </a:buClr>
              <a:buSzPct val="100000"/>
              <a:buChar char="•"/>
            </a:pPr>
            <a:r>
              <a:rPr lang="en-US"/>
              <a:t>Latent fingerprints are lifted from the surface of objects that are touched or handled by a person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3" name="Google Shape;17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US" sz="3200"/>
              <a:t>Templates</a:t>
            </a:r>
            <a:endParaRPr/>
          </a:p>
        </p:txBody>
      </p:sp>
      <p:sp>
        <p:nvSpPr>
          <p:cNvPr id="174" name="Google Shape;174;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400"/>
              <a:buChar char="•"/>
            </a:pPr>
            <a:r>
              <a:rPr lang="en-US" sz="2400"/>
              <a:t>Biometric data CAN NOT be reconstructed from biometric templates.  </a:t>
            </a:r>
            <a:endParaRPr/>
          </a:p>
          <a:p>
            <a:pPr indent="-342900" lvl="0" marL="342900" rtl="0" algn="l">
              <a:lnSpc>
                <a:spcPct val="80000"/>
              </a:lnSpc>
              <a:spcBef>
                <a:spcPts val="480"/>
              </a:spcBef>
              <a:spcAft>
                <a:spcPts val="0"/>
              </a:spcAft>
              <a:buClr>
                <a:schemeClr val="dk1"/>
              </a:buClr>
              <a:buSzPts val="2400"/>
              <a:buChar char="•"/>
            </a:pPr>
            <a:r>
              <a:rPr lang="en-US" sz="2400"/>
              <a:t>Templates are </a:t>
            </a:r>
            <a:r>
              <a:rPr lang="en-US" sz="2400" u="sng"/>
              <a:t>extractions of distinctive features </a:t>
            </a:r>
            <a:r>
              <a:rPr lang="en-US" sz="2400"/>
              <a:t>and not adequate to reconstruct the full biometric image or data.  </a:t>
            </a:r>
            <a:endParaRPr/>
          </a:p>
          <a:p>
            <a:pPr indent="-342900" lvl="0" marL="342900" rtl="0" algn="l">
              <a:lnSpc>
                <a:spcPct val="80000"/>
              </a:lnSpc>
              <a:spcBef>
                <a:spcPts val="480"/>
              </a:spcBef>
              <a:spcAft>
                <a:spcPts val="0"/>
              </a:spcAft>
              <a:buClr>
                <a:schemeClr val="dk1"/>
              </a:buClr>
              <a:buSzPts val="2400"/>
              <a:buChar char="•"/>
            </a:pPr>
            <a:r>
              <a:rPr lang="en-US" sz="2400"/>
              <a:t>Unique templates are generated every time a user presents biometric data. For example, two immediately successive placement of a finger on a biometric device generate entirely different templates which are processed by vendor’s algorithm and recognizable as being from the same person, but are not identical.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194" name="Google Shape;1194;p1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Online:</a:t>
            </a:r>
            <a:endParaRPr/>
          </a:p>
          <a:p>
            <a:pPr indent="-342900" lvl="0" marL="342900" rtl="0" algn="l">
              <a:spcBef>
                <a:spcPts val="640"/>
              </a:spcBef>
              <a:spcAft>
                <a:spcPts val="0"/>
              </a:spcAft>
              <a:buClr>
                <a:schemeClr val="dk1"/>
              </a:buClr>
              <a:buSzPts val="3200"/>
              <a:buChar char="•"/>
            </a:pPr>
            <a:r>
              <a:rPr lang="en-US"/>
              <a:t>on-line techniques produce the digital image directly from a subject’s fingertip via digital imaging technology that circumvents the need for obtaining an impression on a substrate. The resulting fingerprint image is referred to as a live-scan fingerprint.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Different ways of acquiring</a:t>
            </a:r>
            <a:endParaRPr/>
          </a:p>
        </p:txBody>
      </p:sp>
      <p:pic>
        <p:nvPicPr>
          <p:cNvPr descr="F:\July 2020 -Dec 2020\biometrics\images\unit 2 images\different ways of acquiring.PNG" id="1200" name="Google Shape;1200;p134"/>
          <p:cNvPicPr preferRelativeResize="0"/>
          <p:nvPr>
            <p:ph idx="1" type="body"/>
          </p:nvPr>
        </p:nvPicPr>
        <p:blipFill rotWithShape="1">
          <a:blip r:embed="rId3">
            <a:alphaModFix/>
          </a:blip>
          <a:srcRect b="0" l="0" r="0" t="0"/>
          <a:stretch/>
        </p:blipFill>
        <p:spPr>
          <a:xfrm>
            <a:off x="923416" y="2029363"/>
            <a:ext cx="7297168" cy="366763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Different sensors</a:t>
            </a:r>
            <a:endParaRPr/>
          </a:p>
        </p:txBody>
      </p:sp>
      <p:sp>
        <p:nvSpPr>
          <p:cNvPr id="1206" name="Google Shape;1206;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t>(a) Optical Frustrated Total Internal Reflection (FTIR)</a:t>
            </a:r>
            <a:endParaRPr/>
          </a:p>
          <a:p>
            <a:pPr indent="-342900" lvl="0" marL="342900" rtl="0" algn="l">
              <a:spcBef>
                <a:spcPts val="640"/>
              </a:spcBef>
              <a:spcAft>
                <a:spcPts val="0"/>
              </a:spcAft>
              <a:buClr>
                <a:schemeClr val="dk1"/>
              </a:buClr>
              <a:buSzPts val="3200"/>
              <a:buChar char="•"/>
            </a:pPr>
            <a:r>
              <a:rPr b="1" lang="en-US"/>
              <a:t>(b) Capacitance</a:t>
            </a:r>
            <a:endParaRPr/>
          </a:p>
          <a:p>
            <a:pPr indent="-342900" lvl="0" marL="342900" rtl="0" algn="l">
              <a:spcBef>
                <a:spcPts val="640"/>
              </a:spcBef>
              <a:spcAft>
                <a:spcPts val="0"/>
              </a:spcAft>
              <a:buClr>
                <a:schemeClr val="dk1"/>
              </a:buClr>
              <a:buSzPts val="3200"/>
              <a:buChar char="•"/>
            </a:pPr>
            <a:r>
              <a:rPr b="1" lang="en-US"/>
              <a:t>(c) Ultrasound Reflection</a:t>
            </a:r>
            <a:endParaRPr/>
          </a:p>
          <a:p>
            <a:pPr indent="-342900" lvl="0" marL="342900" rtl="0" algn="l">
              <a:spcBef>
                <a:spcPts val="640"/>
              </a:spcBef>
              <a:spcAft>
                <a:spcPts val="0"/>
              </a:spcAft>
              <a:buClr>
                <a:schemeClr val="dk1"/>
              </a:buClr>
              <a:buSzPts val="3200"/>
              <a:buChar char="•"/>
            </a:pPr>
            <a:r>
              <a:rPr b="1" lang="en-US"/>
              <a:t>(d) Piezoelectric Effect</a:t>
            </a:r>
            <a:endParaRPr/>
          </a:p>
          <a:p>
            <a:pPr indent="-342900" lvl="0" marL="342900" rtl="0" algn="l">
              <a:spcBef>
                <a:spcPts val="640"/>
              </a:spcBef>
              <a:spcAft>
                <a:spcPts val="0"/>
              </a:spcAft>
              <a:buClr>
                <a:schemeClr val="dk1"/>
              </a:buClr>
              <a:buSzPts val="3200"/>
              <a:buChar char="•"/>
            </a:pPr>
            <a:r>
              <a:rPr b="1" lang="en-US"/>
              <a:t>(e) Temperature Differential</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FTIR Based Fingerprint Sensing</a:t>
            </a:r>
            <a:endParaRPr/>
          </a:p>
        </p:txBody>
      </p:sp>
      <p:sp>
        <p:nvSpPr>
          <p:cNvPr id="1212" name="Google Shape;1212;p1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Optical frustrated total internal reflection</a:t>
            </a:r>
            <a:endParaRPr/>
          </a:p>
          <a:p>
            <a:pPr indent="-342900" lvl="0" marL="342900" rtl="0" algn="l">
              <a:spcBef>
                <a:spcPts val="592"/>
              </a:spcBef>
              <a:spcAft>
                <a:spcPts val="0"/>
              </a:spcAft>
              <a:buClr>
                <a:schemeClr val="dk1"/>
              </a:buClr>
              <a:buSzPct val="100000"/>
              <a:buChar char="•"/>
            </a:pPr>
            <a:r>
              <a:rPr lang="en-US"/>
              <a:t>This technique utilizes a glasss platen LED light source and a CCD Camera for  constructing fingerprint images.</a:t>
            </a:r>
            <a:endParaRPr/>
          </a:p>
          <a:p>
            <a:pPr indent="-342900" lvl="0" marL="342900" rtl="0" algn="l">
              <a:spcBef>
                <a:spcPts val="592"/>
              </a:spcBef>
              <a:spcAft>
                <a:spcPts val="0"/>
              </a:spcAft>
              <a:buClr>
                <a:schemeClr val="dk1"/>
              </a:buClr>
              <a:buSzPct val="100000"/>
              <a:buChar char="•"/>
            </a:pPr>
            <a:r>
              <a:rPr lang="en-US"/>
              <a:t>When finger is placed on one side of a glass platen ( prism) only the ridges of the finger are in contact with the platen not the valleys.</a:t>
            </a:r>
            <a:endParaRPr/>
          </a:p>
          <a:p>
            <a:pPr indent="-342900" lvl="0" marL="342900" rtl="0" algn="l">
              <a:spcBef>
                <a:spcPts val="592"/>
              </a:spcBef>
              <a:spcAft>
                <a:spcPts val="0"/>
              </a:spcAft>
              <a:buClr>
                <a:schemeClr val="dk1"/>
              </a:buClr>
              <a:buSzPct val="100000"/>
              <a:buChar char="•"/>
            </a:pPr>
            <a:r>
              <a:rPr lang="en-US"/>
              <a:t>The light source illuminates the glass at a certain angle and the camera is placed such that it can capture the light reflected from the glass.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218" name="Google Shape;1218;p1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light incident on the ridges is randomly scattered ( results in dark image) while the light incident on the valleys suffers total internal reflection(results in bright image)</a:t>
            </a:r>
            <a:endParaRPr/>
          </a:p>
          <a:p>
            <a:pPr indent="-342900" lvl="0" marL="342900" rtl="0" algn="l">
              <a:spcBef>
                <a:spcPts val="640"/>
              </a:spcBef>
              <a:spcAft>
                <a:spcPts val="0"/>
              </a:spcAft>
              <a:buClr>
                <a:schemeClr val="dk1"/>
              </a:buClr>
              <a:buSzPts val="3200"/>
              <a:buChar char="•"/>
            </a:pPr>
            <a:r>
              <a:rPr lang="en-US"/>
              <a:t>Difficult to have this arrangement in compact form,since the focal length of small lenses can be very large.</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FTIR BASED SENSING</a:t>
            </a:r>
            <a:endParaRPr/>
          </a:p>
        </p:txBody>
      </p:sp>
      <p:pic>
        <p:nvPicPr>
          <p:cNvPr descr="F:\July 2020 -Dec 2020\biometrics\images\unit 2 images\ftir.PNG" id="1224" name="Google Shape;1224;p138"/>
          <p:cNvPicPr preferRelativeResize="0"/>
          <p:nvPr>
            <p:ph idx="1" type="body"/>
          </p:nvPr>
        </p:nvPicPr>
        <p:blipFill rotWithShape="1">
          <a:blip r:embed="rId3">
            <a:alphaModFix/>
          </a:blip>
          <a:srcRect b="0" l="0" r="0" t="0"/>
          <a:stretch/>
        </p:blipFill>
        <p:spPr>
          <a:xfrm>
            <a:off x="611560" y="1628800"/>
            <a:ext cx="8208912" cy="489654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CAPCITANCE</a:t>
            </a:r>
            <a:endParaRPr/>
          </a:p>
        </p:txBody>
      </p:sp>
      <p:sp>
        <p:nvSpPr>
          <p:cNvPr id="1230" name="Google Shape;1230;p1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Capacitance based solid state live scan fingerprint sensors are more commonly used than the Optical FTIR sensors since they are very small in size and can be easily embedded into laptop ,mobile phones and computer peripherals.</a:t>
            </a:r>
            <a:endParaRPr/>
          </a:p>
          <a:p>
            <a:pPr indent="-342900" lvl="0" marL="342900" rtl="0" algn="l">
              <a:spcBef>
                <a:spcPts val="592"/>
              </a:spcBef>
              <a:spcAft>
                <a:spcPts val="0"/>
              </a:spcAft>
              <a:buClr>
                <a:schemeClr val="dk1"/>
              </a:buClr>
              <a:buSzPct val="100000"/>
              <a:buChar char="•"/>
            </a:pPr>
            <a:r>
              <a:rPr lang="en-US"/>
              <a:t>Essentially consists of an array of electrodes.</a:t>
            </a:r>
            <a:endParaRPr/>
          </a:p>
          <a:p>
            <a:pPr indent="-342900" lvl="0" marL="342900" rtl="0" algn="l">
              <a:spcBef>
                <a:spcPts val="592"/>
              </a:spcBef>
              <a:spcAft>
                <a:spcPts val="0"/>
              </a:spcAft>
              <a:buClr>
                <a:schemeClr val="dk1"/>
              </a:buClr>
              <a:buSzPct val="100000"/>
              <a:buChar char="•"/>
            </a:pPr>
            <a:r>
              <a:rPr lang="en-US"/>
              <a:t>There are tens of thousands of small capacitance plates(electrodes ) embedded in chip.</a:t>
            </a:r>
            <a:endParaRPr/>
          </a:p>
          <a:p>
            <a:pPr indent="-342900" lvl="0" marL="342900" rtl="0" algn="l">
              <a:spcBef>
                <a:spcPts val="592"/>
              </a:spcBef>
              <a:spcAft>
                <a:spcPts val="0"/>
              </a:spcAft>
              <a:buClr>
                <a:schemeClr val="dk1"/>
              </a:buClr>
              <a:buSzPct val="100000"/>
              <a:buChar char="•"/>
            </a:pPr>
            <a:r>
              <a:rPr lang="en-US"/>
              <a:t>Fingerprint skin acts as the other electrode,   thereby forming a  miniature capacitor</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capacitance</a:t>
            </a:r>
            <a:endParaRPr/>
          </a:p>
        </p:txBody>
      </p:sp>
      <p:sp>
        <p:nvSpPr>
          <p:cNvPr id="1236" name="Google Shape;1236;p1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Small electrical charges are created between the surface of the finger and each of these plates when the finger is placed on the chip</a:t>
            </a:r>
            <a:endParaRPr/>
          </a:p>
          <a:p>
            <a:pPr indent="-342900" lvl="0" marL="342900" rtl="0" algn="l">
              <a:spcBef>
                <a:spcPts val="592"/>
              </a:spcBef>
              <a:spcAft>
                <a:spcPts val="0"/>
              </a:spcAft>
              <a:buClr>
                <a:schemeClr val="dk1"/>
              </a:buClr>
              <a:buSzPct val="100000"/>
              <a:buChar char="•"/>
            </a:pPr>
            <a:r>
              <a:rPr lang="en-US"/>
              <a:t>The fingerprint ridges and valleys result in different capacitance patterns across the plates.</a:t>
            </a:r>
            <a:endParaRPr/>
          </a:p>
          <a:p>
            <a:pPr indent="-342900" lvl="0" marL="342900" rtl="0" algn="l">
              <a:spcBef>
                <a:spcPts val="592"/>
              </a:spcBef>
              <a:spcAft>
                <a:spcPts val="0"/>
              </a:spcAft>
              <a:buClr>
                <a:schemeClr val="dk1"/>
              </a:buClr>
              <a:buSzPct val="100000"/>
              <a:buChar char="•"/>
            </a:pPr>
            <a:r>
              <a:rPr lang="en-US"/>
              <a:t>Technique is susceptible to electrostatic discharge from the tip of the finger that can drastically affect the sensor,proper grounding is necessary to avoid this problem.</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Ultrasound reflection</a:t>
            </a:r>
            <a:endParaRPr/>
          </a:p>
        </p:txBody>
      </p:sp>
      <p:sp>
        <p:nvSpPr>
          <p:cNvPr id="1242" name="Google Shape;1242;p1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It is based on sending acoustic signals toward the fingertip and capturing the echo signal.</a:t>
            </a:r>
            <a:endParaRPr/>
          </a:p>
          <a:p>
            <a:pPr indent="-342900" lvl="0" marL="342900" rtl="0" algn="l">
              <a:spcBef>
                <a:spcPts val="592"/>
              </a:spcBef>
              <a:spcAft>
                <a:spcPts val="0"/>
              </a:spcAft>
              <a:buClr>
                <a:schemeClr val="dk1"/>
              </a:buClr>
              <a:buSzPct val="100000"/>
              <a:buChar char="•"/>
            </a:pPr>
            <a:r>
              <a:rPr lang="en-US"/>
              <a:t>The sensors has two main components the sender that generates short acoustic pulses,and the receiver that detects the responses obtained when these pulses bounce off the fingerprint surface.</a:t>
            </a:r>
            <a:endParaRPr/>
          </a:p>
          <a:p>
            <a:pPr indent="-342900" lvl="0" marL="342900" rtl="0" algn="l">
              <a:spcBef>
                <a:spcPts val="592"/>
              </a:spcBef>
              <a:spcAft>
                <a:spcPts val="0"/>
              </a:spcAft>
              <a:buClr>
                <a:schemeClr val="dk1"/>
              </a:buClr>
              <a:buSzPct val="100000"/>
              <a:buChar char="•"/>
            </a:pPr>
            <a:r>
              <a:rPr lang="en-US"/>
              <a:t>Resilent to dirt and oil accumulations that may visually mar the fingerprint</a:t>
            </a:r>
            <a:endParaRPr/>
          </a:p>
          <a:p>
            <a:pPr indent="-342900" lvl="0" marL="342900" rtl="0" algn="l">
              <a:spcBef>
                <a:spcPts val="592"/>
              </a:spcBef>
              <a:spcAft>
                <a:spcPts val="0"/>
              </a:spcAft>
              <a:buClr>
                <a:schemeClr val="dk1"/>
              </a:buClr>
              <a:buSzPct val="100000"/>
              <a:buChar char="•"/>
            </a:pPr>
            <a:r>
              <a:rPr lang="en-US"/>
              <a:t>Expensive not suited for large scale production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Piezoelectric effect</a:t>
            </a:r>
            <a:endParaRPr/>
          </a:p>
        </p:txBody>
      </p:sp>
      <p:sp>
        <p:nvSpPr>
          <p:cNvPr id="1248" name="Google Shape;1248;p1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pressure sensors have been designed that produce an electrical signal when a mechanical stress is applied to them.</a:t>
            </a:r>
            <a:endParaRPr/>
          </a:p>
          <a:p>
            <a:pPr indent="-342900" lvl="0" marL="342900" rtl="0" algn="l">
              <a:spcBef>
                <a:spcPts val="544"/>
              </a:spcBef>
              <a:spcAft>
                <a:spcPts val="0"/>
              </a:spcAft>
              <a:buClr>
                <a:schemeClr val="dk1"/>
              </a:buClr>
              <a:buSzPct val="100000"/>
              <a:buChar char="•"/>
            </a:pPr>
            <a:r>
              <a:rPr lang="en-US"/>
              <a:t>Sensor surface is made of a non conducting dielectric material,on encountering pressure from the finger generates a small amount of current.</a:t>
            </a:r>
            <a:endParaRPr/>
          </a:p>
          <a:p>
            <a:pPr indent="-342900" lvl="0" marL="342900" rtl="0" algn="l">
              <a:spcBef>
                <a:spcPts val="544"/>
              </a:spcBef>
              <a:spcAft>
                <a:spcPts val="0"/>
              </a:spcAft>
              <a:buClr>
                <a:schemeClr val="dk1"/>
              </a:buClr>
              <a:buSzPct val="100000"/>
              <a:buChar char="•"/>
            </a:pPr>
            <a:r>
              <a:rPr lang="en-US"/>
              <a:t>Strength of the current generated depends on the pressure applied by the finger on the sensor surface.</a:t>
            </a:r>
            <a:endParaRPr/>
          </a:p>
          <a:p>
            <a:pPr indent="-342900" lvl="0" marL="342900" rtl="0" algn="l">
              <a:spcBef>
                <a:spcPts val="544"/>
              </a:spcBef>
              <a:spcAft>
                <a:spcPts val="0"/>
              </a:spcAft>
              <a:buClr>
                <a:schemeClr val="dk1"/>
              </a:buClr>
              <a:buSzPct val="100000"/>
              <a:buChar char="•"/>
            </a:pPr>
            <a:r>
              <a:rPr lang="en-US"/>
              <a:t>Ridges and valleys are present at different distances from the sensor surfaces,they result in different amounts of current.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US" sz="3200"/>
              <a:t>Biometric Templates versus Identifiable Biometric Data</a:t>
            </a:r>
            <a:endParaRPr/>
          </a:p>
        </p:txBody>
      </p:sp>
      <p:grpSp>
        <p:nvGrpSpPr>
          <p:cNvPr id="182" name="Google Shape;182;p26"/>
          <p:cNvGrpSpPr/>
          <p:nvPr/>
        </p:nvGrpSpPr>
        <p:grpSpPr>
          <a:xfrm>
            <a:off x="990600" y="1981200"/>
            <a:ext cx="7620000" cy="3048000"/>
            <a:chOff x="240" y="1152"/>
            <a:chExt cx="5184" cy="2716"/>
          </a:xfrm>
        </p:grpSpPr>
        <p:pic>
          <p:nvPicPr>
            <p:cNvPr descr="2" id="183" name="Google Shape;183;p26"/>
            <p:cNvPicPr preferRelativeResize="0"/>
            <p:nvPr/>
          </p:nvPicPr>
          <p:blipFill rotWithShape="1">
            <a:blip r:embed="rId3">
              <a:alphaModFix/>
            </a:blip>
            <a:srcRect b="21846" l="28554" r="9414" t="53114"/>
            <a:stretch/>
          </p:blipFill>
          <p:spPr>
            <a:xfrm>
              <a:off x="240" y="1152"/>
              <a:ext cx="5184" cy="2716"/>
            </a:xfrm>
            <a:prstGeom prst="rect">
              <a:avLst/>
            </a:prstGeom>
            <a:noFill/>
            <a:ln>
              <a:noFill/>
            </a:ln>
          </p:spPr>
        </p:pic>
        <p:sp>
          <p:nvSpPr>
            <p:cNvPr id="184" name="Google Shape;184;p26"/>
            <p:cNvSpPr/>
            <p:nvPr/>
          </p:nvSpPr>
          <p:spPr>
            <a:xfrm>
              <a:off x="2352" y="1584"/>
              <a:ext cx="768" cy="384"/>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6"/>
            <p:cNvSpPr/>
            <p:nvPr/>
          </p:nvSpPr>
          <p:spPr>
            <a:xfrm>
              <a:off x="2400" y="2256"/>
              <a:ext cx="864" cy="24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6" name="Google Shape;186;p26"/>
          <p:cNvSpPr txBox="1"/>
          <p:nvPr/>
        </p:nvSpPr>
        <p:spPr>
          <a:xfrm>
            <a:off x="990600" y="5334000"/>
            <a:ext cx="7696200" cy="83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400" u="none">
                <a:solidFill>
                  <a:schemeClr val="dk1"/>
                </a:solidFill>
                <a:latin typeface="Times New Roman"/>
                <a:ea typeface="Times New Roman"/>
                <a:cs typeface="Times New Roman"/>
                <a:sym typeface="Times New Roman"/>
              </a:rPr>
              <a:t>Depending on when they are generated, templates can be referred to as </a:t>
            </a:r>
            <a:r>
              <a:rPr b="0" lang="en-US" sz="2400" u="sng">
                <a:solidFill>
                  <a:schemeClr val="dk1"/>
                </a:solidFill>
                <a:latin typeface="Times New Roman"/>
                <a:ea typeface="Times New Roman"/>
                <a:cs typeface="Times New Roman"/>
                <a:sym typeface="Times New Roman"/>
              </a:rPr>
              <a:t>enrollment templates</a:t>
            </a:r>
            <a:r>
              <a:rPr b="0" lang="en-US" sz="2400" u="none">
                <a:solidFill>
                  <a:schemeClr val="dk1"/>
                </a:solidFill>
                <a:latin typeface="Times New Roman"/>
                <a:ea typeface="Times New Roman"/>
                <a:cs typeface="Times New Roman"/>
                <a:sym typeface="Times New Roman"/>
              </a:rPr>
              <a:t> or </a:t>
            </a:r>
            <a:r>
              <a:rPr b="0" lang="en-US" sz="2400" u="sng">
                <a:solidFill>
                  <a:schemeClr val="dk1"/>
                </a:solidFill>
                <a:latin typeface="Times New Roman"/>
                <a:ea typeface="Times New Roman"/>
                <a:cs typeface="Times New Roman"/>
                <a:sym typeface="Times New Roman"/>
              </a:rPr>
              <a:t>match templates</a:t>
            </a:r>
            <a:r>
              <a:rPr b="0" lang="en-US" sz="2400" u="non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Temperature differential</a:t>
            </a:r>
            <a:endParaRPr/>
          </a:p>
        </p:txBody>
      </p:sp>
      <p:sp>
        <p:nvSpPr>
          <p:cNvPr id="1254" name="Google Shape;1254;p1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This mechanism is made up of pyro electric material  that generates a current based on temperature differentials.</a:t>
            </a:r>
            <a:endParaRPr/>
          </a:p>
          <a:p>
            <a:pPr indent="-342900" lvl="0" marL="342900" rtl="0" algn="l">
              <a:spcBef>
                <a:spcPts val="640"/>
              </a:spcBef>
              <a:spcAft>
                <a:spcPts val="0"/>
              </a:spcAft>
              <a:buClr>
                <a:schemeClr val="dk1"/>
              </a:buClr>
              <a:buSzPts val="3200"/>
              <a:buChar char="•"/>
            </a:pPr>
            <a:r>
              <a:rPr lang="en-US"/>
              <a:t>Temperature differential is created when two surfaces are brought into contact.</a:t>
            </a:r>
            <a:endParaRPr/>
          </a:p>
          <a:p>
            <a:pPr indent="-342900" lvl="0" marL="342900" rtl="0" algn="l">
              <a:spcBef>
                <a:spcPts val="640"/>
              </a:spcBef>
              <a:spcAft>
                <a:spcPts val="0"/>
              </a:spcAft>
              <a:buClr>
                <a:schemeClr val="dk1"/>
              </a:buClr>
              <a:buSzPts val="3200"/>
              <a:buChar char="•"/>
            </a:pPr>
            <a:r>
              <a:rPr lang="en-US"/>
              <a:t>Fingerprint ridges,being in contact with the sensor surface, produce an different temperature differential than valleys that are away from the sensor surface.</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Image quality</a:t>
            </a:r>
            <a:endParaRPr/>
          </a:p>
        </p:txBody>
      </p:sp>
      <p:sp>
        <p:nvSpPr>
          <p:cNvPr id="1260" name="Google Shape;1260;p1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Quality of the acquired fingerprint image has a significant impact on the performance of feature extraction and matching.</a:t>
            </a:r>
            <a:endParaRPr/>
          </a:p>
          <a:p>
            <a:pPr indent="-342900" lvl="0" marL="342900" rtl="0" algn="l">
              <a:spcBef>
                <a:spcPts val="640"/>
              </a:spcBef>
              <a:spcAft>
                <a:spcPts val="0"/>
              </a:spcAft>
              <a:buClr>
                <a:schemeClr val="dk1"/>
              </a:buClr>
              <a:buSzPts val="3200"/>
              <a:buChar char="•"/>
            </a:pPr>
            <a:r>
              <a:rPr lang="en-US"/>
              <a:t>An image resolution of 500 points per inch is necessary for successful processing and matching.</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Fingerprint scanner operation methods</a:t>
            </a:r>
            <a:endParaRPr/>
          </a:p>
        </p:txBody>
      </p:sp>
      <p:sp>
        <p:nvSpPr>
          <p:cNvPr id="1266" name="Google Shape;1266;p1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Plain fingerprint is obtained by simply placing the finger on the surface of fingerprint sensor.</a:t>
            </a:r>
            <a:endParaRPr/>
          </a:p>
          <a:p>
            <a:pPr indent="-342900" lvl="0" marL="342900" rtl="0" algn="l">
              <a:spcBef>
                <a:spcPts val="592"/>
              </a:spcBef>
              <a:spcAft>
                <a:spcPts val="0"/>
              </a:spcAft>
              <a:buClr>
                <a:schemeClr val="dk1"/>
              </a:buClr>
              <a:buSzPct val="100000"/>
              <a:buChar char="•"/>
            </a:pPr>
            <a:r>
              <a:rPr lang="en-US"/>
              <a:t>A rolled fingerprint is obtained by rolling the finger from nail to nail on the surface of fingerprint sensor</a:t>
            </a:r>
            <a:endParaRPr/>
          </a:p>
          <a:p>
            <a:pPr indent="-342900" lvl="0" marL="342900" rtl="0" algn="l">
              <a:spcBef>
                <a:spcPts val="592"/>
              </a:spcBef>
              <a:spcAft>
                <a:spcPts val="0"/>
              </a:spcAft>
              <a:buClr>
                <a:schemeClr val="dk1"/>
              </a:buClr>
              <a:buSzPct val="100000"/>
              <a:buChar char="•"/>
            </a:pPr>
            <a:r>
              <a:rPr lang="en-US"/>
              <a:t>Sweep fingerprint is obtained by combining narrow fingerprint slices .( typically 3mm wide) while the user swipes his finger across the sensor . </a:t>
            </a:r>
            <a:endParaRPr/>
          </a:p>
          <a:p>
            <a:pPr indent="-342900" lvl="0" marL="342900" rtl="0" algn="l">
              <a:spcBef>
                <a:spcPts val="592"/>
              </a:spcBef>
              <a:spcAft>
                <a:spcPts val="0"/>
              </a:spcAft>
              <a:buClr>
                <a:schemeClr val="dk1"/>
              </a:buClr>
              <a:buSzPct val="100000"/>
              <a:buChar char="•"/>
            </a:pPr>
            <a:r>
              <a:rPr lang="en-US"/>
              <a:t>Clarity of ridge pattern is another important determinant of quality.</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272" name="Google Shape;1272;p1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Good quality fingerprint :-ridges continously flows and adjacent ridges are well seperated.</a:t>
            </a:r>
            <a:endParaRPr/>
          </a:p>
          <a:p>
            <a:pPr indent="-342900" lvl="0" marL="342900" rtl="0" algn="l">
              <a:spcBef>
                <a:spcPts val="640"/>
              </a:spcBef>
              <a:spcAft>
                <a:spcPts val="0"/>
              </a:spcAft>
              <a:buClr>
                <a:schemeClr val="dk1"/>
              </a:buClr>
              <a:buSzPts val="3200"/>
              <a:buChar char="•"/>
            </a:pPr>
            <a:r>
              <a:rPr lang="en-US"/>
              <a:t>Finger is moist,adjacent ridges may be joined</a:t>
            </a:r>
            <a:endParaRPr/>
          </a:p>
          <a:p>
            <a:pPr indent="-342900" lvl="0" marL="342900" rtl="0" algn="l">
              <a:spcBef>
                <a:spcPts val="640"/>
              </a:spcBef>
              <a:spcAft>
                <a:spcPts val="0"/>
              </a:spcAft>
              <a:buClr>
                <a:schemeClr val="dk1"/>
              </a:buClr>
              <a:buSzPts val="3200"/>
              <a:buChar char="•"/>
            </a:pPr>
            <a:r>
              <a:rPr lang="en-US"/>
              <a:t>When it is dry ridges may have any breaks.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dry wet finger.PNG" id="1278" name="Google Shape;1278;p147"/>
          <p:cNvPicPr preferRelativeResize="0"/>
          <p:nvPr>
            <p:ph idx="1" type="body"/>
          </p:nvPr>
        </p:nvPicPr>
        <p:blipFill rotWithShape="1">
          <a:blip r:embed="rId3">
            <a:alphaModFix/>
          </a:blip>
          <a:srcRect b="0" l="0" r="0" t="0"/>
          <a:stretch/>
        </p:blipFill>
        <p:spPr>
          <a:xfrm>
            <a:off x="539552" y="1340768"/>
            <a:ext cx="8352928" cy="511256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Low quality fingerprint Images</a:t>
            </a:r>
            <a:endParaRPr/>
          </a:p>
        </p:txBody>
      </p:sp>
      <p:pic>
        <p:nvPicPr>
          <p:cNvPr descr="F:\July 2020 -Dec 2020\biometrics\images\unit 2 images\lowqualityfinger.PNG" id="1284" name="Google Shape;1284;p148"/>
          <p:cNvPicPr preferRelativeResize="0"/>
          <p:nvPr>
            <p:ph idx="1" type="body"/>
          </p:nvPr>
        </p:nvPicPr>
        <p:blipFill rotWithShape="1">
          <a:blip r:embed="rId3">
            <a:alphaModFix/>
          </a:blip>
          <a:srcRect b="0" l="0" r="0" t="0"/>
          <a:stretch/>
        </p:blipFill>
        <p:spPr>
          <a:xfrm>
            <a:off x="899592" y="1772816"/>
            <a:ext cx="6984776" cy="460851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Feature extraction</a:t>
            </a:r>
            <a:endParaRPr/>
          </a:p>
        </p:txBody>
      </p:sp>
      <p:sp>
        <p:nvSpPr>
          <p:cNvPr id="1290" name="Google Shape;1290;p1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Commercial fingerprint recognition systems are mainly based on Level 1 (ridge orientation</a:t>
            </a:r>
            <a:endParaRPr/>
          </a:p>
          <a:p>
            <a:pPr indent="0" lvl="0" marL="0" rtl="0" algn="l">
              <a:spcBef>
                <a:spcPts val="640"/>
              </a:spcBef>
              <a:spcAft>
                <a:spcPts val="0"/>
              </a:spcAft>
              <a:buClr>
                <a:schemeClr val="dk1"/>
              </a:buClr>
              <a:buSzPts val="3200"/>
              <a:buNone/>
            </a:pPr>
            <a:r>
              <a:rPr lang="en-US"/>
              <a:t> and frequency) and Level 2 features (ridges and minutiae). </a:t>
            </a:r>
            <a:endParaRPr/>
          </a:p>
          <a:p>
            <a:pPr indent="-342900" lvl="0" marL="342900" rtl="0" algn="l">
              <a:spcBef>
                <a:spcPts val="640"/>
              </a:spcBef>
              <a:spcAft>
                <a:spcPts val="0"/>
              </a:spcAft>
              <a:buClr>
                <a:schemeClr val="dk1"/>
              </a:buClr>
              <a:buSzPts val="3200"/>
              <a:buChar char="•"/>
            </a:pPr>
            <a:r>
              <a:rPr lang="en-US"/>
              <a:t>Generally, Level 1 features are first extracted and then Level 2 features are extracted with the guidance of Level 1 features.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Feature extraction</a:t>
            </a:r>
            <a:endParaRPr/>
          </a:p>
        </p:txBody>
      </p:sp>
      <p:pic>
        <p:nvPicPr>
          <p:cNvPr descr="F:\July 2020 -Dec 2020\biometrics\images\unit 2 images\featureextraction steps.PNG" id="1296" name="Google Shape;1296;p150"/>
          <p:cNvPicPr preferRelativeResize="0"/>
          <p:nvPr>
            <p:ph idx="1" type="body"/>
          </p:nvPr>
        </p:nvPicPr>
        <p:blipFill rotWithShape="1">
          <a:blip r:embed="rId3">
            <a:alphaModFix/>
          </a:blip>
          <a:srcRect b="0" l="0" r="0" t="0"/>
          <a:stretch/>
        </p:blipFill>
        <p:spPr>
          <a:xfrm>
            <a:off x="1115616" y="1772816"/>
            <a:ext cx="7144479" cy="468052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steps</a:t>
            </a:r>
            <a:endParaRPr/>
          </a:p>
        </p:txBody>
      </p:sp>
      <p:sp>
        <p:nvSpPr>
          <p:cNvPr id="1302" name="Google Shape;1302;p1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Typical feature extraction algorithm which includes four main steps, namely</a:t>
            </a:r>
            <a:endParaRPr/>
          </a:p>
          <a:p>
            <a:pPr indent="-342900" lvl="0" marL="342900" rtl="0" algn="l">
              <a:spcBef>
                <a:spcPts val="640"/>
              </a:spcBef>
              <a:spcAft>
                <a:spcPts val="0"/>
              </a:spcAft>
              <a:buClr>
                <a:schemeClr val="dk1"/>
              </a:buClr>
              <a:buSzPts val="3200"/>
              <a:buChar char="•"/>
            </a:pPr>
            <a:r>
              <a:rPr lang="en-US"/>
              <a:t> (a) ridge orientation and frequency estimation</a:t>
            </a:r>
            <a:endParaRPr/>
          </a:p>
          <a:p>
            <a:pPr indent="-342900" lvl="0" marL="342900" rtl="0" algn="l">
              <a:spcBef>
                <a:spcPts val="640"/>
              </a:spcBef>
              <a:spcAft>
                <a:spcPts val="0"/>
              </a:spcAft>
              <a:buClr>
                <a:schemeClr val="dk1"/>
              </a:buClr>
              <a:buSzPts val="3200"/>
              <a:buChar char="•"/>
            </a:pPr>
            <a:r>
              <a:rPr lang="en-US"/>
              <a:t> (b) ridge extraction</a:t>
            </a:r>
            <a:endParaRPr/>
          </a:p>
          <a:p>
            <a:pPr indent="-342900" lvl="0" marL="342900" rtl="0" algn="l">
              <a:spcBef>
                <a:spcPts val="640"/>
              </a:spcBef>
              <a:spcAft>
                <a:spcPts val="0"/>
              </a:spcAft>
              <a:buClr>
                <a:schemeClr val="dk1"/>
              </a:buClr>
              <a:buSzPts val="3200"/>
              <a:buChar char="•"/>
            </a:pPr>
            <a:r>
              <a:rPr lang="en-US"/>
              <a:t> (c) singularity extraction</a:t>
            </a:r>
            <a:endParaRPr/>
          </a:p>
          <a:p>
            <a:pPr indent="-342900" lvl="0" marL="342900" rtl="0" algn="l">
              <a:spcBef>
                <a:spcPts val="640"/>
              </a:spcBef>
              <a:spcAft>
                <a:spcPts val="0"/>
              </a:spcAft>
              <a:buClr>
                <a:schemeClr val="dk1"/>
              </a:buClr>
              <a:buSzPts val="3200"/>
              <a:buChar char="•"/>
            </a:pPr>
            <a:r>
              <a:rPr lang="en-US"/>
              <a:t> (d) minutiae extraction.</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1. Ridge orientation and frequency Estimation </a:t>
            </a:r>
            <a:endParaRPr/>
          </a:p>
        </p:txBody>
      </p:sp>
      <p:pic>
        <p:nvPicPr>
          <p:cNvPr descr="F:\July 2020 -Dec 2020\biometrics\images\unit 2 images\RIDGE ORIENTATION.PNG" id="1308" name="Google Shape;1308;p152"/>
          <p:cNvPicPr preferRelativeResize="0"/>
          <p:nvPr>
            <p:ph idx="1" type="body"/>
          </p:nvPr>
        </p:nvPicPr>
        <p:blipFill rotWithShape="1">
          <a:blip r:embed="rId3">
            <a:alphaModFix/>
          </a:blip>
          <a:srcRect b="0" l="0" r="0" t="0"/>
          <a:stretch/>
        </p:blipFill>
        <p:spPr>
          <a:xfrm>
            <a:off x="467544" y="1772816"/>
            <a:ext cx="8172399" cy="29415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27"/>
          <p:cNvSpPr txBox="1"/>
          <p:nvPr>
            <p:ph type="title"/>
          </p:nvPr>
        </p:nvSpPr>
        <p:spPr>
          <a:xfrm>
            <a:off x="1066800" y="304800"/>
            <a:ext cx="7543800" cy="7016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3200"/>
              <a:t>VARIOUS  Data acquistion devices of  Biometrics</a:t>
            </a:r>
            <a:endParaRPr/>
          </a:p>
        </p:txBody>
      </p:sp>
      <p:sp>
        <p:nvSpPr>
          <p:cNvPr id="194" name="Google Shape;194;p27"/>
          <p:cNvSpPr/>
          <p:nvPr/>
        </p:nvSpPr>
        <p:spPr>
          <a:xfrm>
            <a:off x="0" y="434975"/>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aphicFrame>
        <p:nvGraphicFramePr>
          <p:cNvPr id="195" name="Google Shape;195;p27"/>
          <p:cNvGraphicFramePr/>
          <p:nvPr/>
        </p:nvGraphicFramePr>
        <p:xfrm>
          <a:off x="381000" y="1295400"/>
          <a:ext cx="3000000" cy="3000000"/>
        </p:xfrm>
        <a:graphic>
          <a:graphicData uri="http://schemas.openxmlformats.org/drawingml/2006/table">
            <a:tbl>
              <a:tblPr>
                <a:noFill/>
                <a:tableStyleId>{08D6294E-7A93-4D7B-BA4A-9DFF57A6CFA3}</a:tableStyleId>
              </a:tblPr>
              <a:tblGrid>
                <a:gridCol w="1208100"/>
                <a:gridCol w="2678100"/>
                <a:gridCol w="2209800"/>
                <a:gridCol w="2362200"/>
              </a:tblGrid>
              <a:tr h="298450">
                <a:tc>
                  <a:txBody>
                    <a:bodyPr/>
                    <a:lstStyle/>
                    <a:p>
                      <a:pPr indent="-342900" lvl="0" marL="342900" marR="0" rtl="0" algn="l">
                        <a:lnSpc>
                          <a:spcPct val="10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Biometric </a:t>
                      </a:r>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Acquisition Device </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Sample </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Feature Extracted </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r>
              <a:tr h="498475">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Iris</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Infrared-enabled video camera, PC camera</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Black and white iris image</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Furrows and striations of iris</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r>
              <a:tr h="896950">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Fingerprint</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Desktop peripheral, PC card, mouse chip or reader embedded in keyboard</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Fingerprint image (optical, silicon, ultrasound or touchless)</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Location and direction of ridge endings and bifurcations on fingerprint, minutiae</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r>
              <a:tr h="696925">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Voice</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Microphone, telephone</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Voice Recording</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Frequency, cadence and duration of vocal pattern</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r>
              <a:tr h="896950">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Signature</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Signature Tablet, Motion-sensitive stylus</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Image of Signature and record of related dynamics measurement</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Speed, stroke order, pressure and appearance of signature</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r>
              <a:tr h="896950">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Face</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Video Camera, PC camera, single-image camera</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Facial image (optical or thermal)</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Relative position and shape of nose, position of cheekbones</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r>
              <a:tr h="696925">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Hand</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Proprietary Wall-mounted unit</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3-D image of top and sides of hand</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Height and width of bones and joints in hands and fingers</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r>
              <a:tr h="498475">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Retina</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Proprietary desktop or wall mountable unit</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Retina Image</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c>
                  <a:txBody>
                    <a:bodyPr/>
                    <a:lstStyle/>
                    <a:p>
                      <a:pPr indent="-342900" lvl="0" marL="342900" marR="0" rtl="0" algn="l">
                        <a:lnSpc>
                          <a:spcPct val="100000"/>
                        </a:lnSpc>
                        <a:spcBef>
                          <a:spcPts val="0"/>
                        </a:spcBef>
                        <a:spcAft>
                          <a:spcPts val="0"/>
                        </a:spcAft>
                        <a:buClr>
                          <a:schemeClr val="lt1"/>
                        </a:buClr>
                        <a:buSzPts val="1200"/>
                        <a:buFont typeface="Tahoma"/>
                        <a:buNone/>
                      </a:pPr>
                      <a:r>
                        <a:rPr b="0" i="0" lang="en-US" sz="1200" u="none" cap="none" strike="noStrike">
                          <a:solidFill>
                            <a:schemeClr val="lt1"/>
                          </a:solidFill>
                          <a:latin typeface="Tahoma"/>
                          <a:ea typeface="Tahoma"/>
                          <a:cs typeface="Tahoma"/>
                          <a:sym typeface="Tahoma"/>
                        </a:rPr>
                        <a:t>Blood vessel patterns and retina</a:t>
                      </a:r>
                      <a:endParaRPr b="0" i="0" sz="1200" u="none" cap="none" strike="noStrike">
                        <a:solidFill>
                          <a:schemeClr val="lt1"/>
                        </a:solidFill>
                        <a:latin typeface="Tahoma"/>
                        <a:ea typeface="Tahoma"/>
                        <a:cs typeface="Tahoma"/>
                        <a:sym typeface="Tahoma"/>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hlink"/>
                    </a:solidFill>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RIDGEORIENTATION.PNG" id="1314" name="Google Shape;1314;p153"/>
          <p:cNvPicPr preferRelativeResize="0"/>
          <p:nvPr>
            <p:ph idx="1" type="body"/>
          </p:nvPr>
        </p:nvPicPr>
        <p:blipFill rotWithShape="1">
          <a:blip r:embed="rId3">
            <a:alphaModFix/>
          </a:blip>
          <a:srcRect b="0" l="0" r="0" t="0"/>
          <a:stretch/>
        </p:blipFill>
        <p:spPr>
          <a:xfrm>
            <a:off x="899592" y="1700808"/>
            <a:ext cx="5473445" cy="4032448"/>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THREE STEP PROCEDURE</a:t>
            </a:r>
            <a:endParaRPr/>
          </a:p>
        </p:txBody>
      </p:sp>
      <p:sp>
        <p:nvSpPr>
          <p:cNvPr id="1320" name="Google Shape;1320;p1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To perform a meaningful orientation field smoothening, the following three-step procedure is used.</a:t>
            </a:r>
            <a:endParaRPr/>
          </a:p>
          <a:p>
            <a:pPr indent="-139700" lvl="0" marL="342900" rtl="0" algn="l">
              <a:spcBef>
                <a:spcPts val="640"/>
              </a:spcBef>
              <a:spcAft>
                <a:spcPts val="0"/>
              </a:spcAft>
              <a:buClr>
                <a:schemeClr val="dk1"/>
              </a:buClr>
              <a:buSzPts val="3200"/>
              <a:buNone/>
            </a:pPr>
            <a:r>
              <a:t/>
            </a:r>
            <a:endParaRPr/>
          </a:p>
        </p:txBody>
      </p:sp>
      <p:pic>
        <p:nvPicPr>
          <p:cNvPr descr="F:\July 2020 -Dec 2020\biometrics\images\unit 2 images\THREE STEP PROCEDURE.PNG" id="1321" name="Google Shape;1321;p154"/>
          <p:cNvPicPr preferRelativeResize="0"/>
          <p:nvPr/>
        </p:nvPicPr>
        <p:blipFill rotWithShape="1">
          <a:blip r:embed="rId3">
            <a:alphaModFix/>
          </a:blip>
          <a:srcRect b="0" l="0" r="0" t="0"/>
          <a:stretch/>
        </p:blipFill>
        <p:spPr>
          <a:xfrm>
            <a:off x="683568" y="3284984"/>
            <a:ext cx="7704856" cy="2592288"/>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ORIENTATION </a:t>
            </a:r>
            <a:endParaRPr/>
          </a:p>
        </p:txBody>
      </p:sp>
      <p:pic>
        <p:nvPicPr>
          <p:cNvPr descr="F:\July 2020 -Dec 2020\biometrics\images\unit 2 images\SMOOTHENED.PNG" id="1327" name="Google Shape;1327;p155"/>
          <p:cNvPicPr preferRelativeResize="0"/>
          <p:nvPr>
            <p:ph idx="1" type="body"/>
          </p:nvPr>
        </p:nvPicPr>
        <p:blipFill rotWithShape="1">
          <a:blip r:embed="rId3">
            <a:alphaModFix/>
          </a:blip>
          <a:srcRect b="0" l="0" r="0" t="0"/>
          <a:stretch/>
        </p:blipFill>
        <p:spPr>
          <a:xfrm>
            <a:off x="975810" y="2329442"/>
            <a:ext cx="7192379" cy="306747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2. Singularity extraction</a:t>
            </a:r>
            <a:endParaRPr/>
          </a:p>
        </p:txBody>
      </p:sp>
      <p:sp>
        <p:nvSpPr>
          <p:cNvPr id="1333" name="Google Shape;1333;p1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Fingerprint singularity can be extracted from the orientation field using the well known Poincare index method. </a:t>
            </a:r>
            <a:endParaRPr/>
          </a:p>
          <a:p>
            <a:pPr indent="-342900" lvl="0" marL="342900" rtl="0" algn="l">
              <a:spcBef>
                <a:spcPts val="640"/>
              </a:spcBef>
              <a:spcAft>
                <a:spcPts val="0"/>
              </a:spcAft>
              <a:buClr>
                <a:schemeClr val="dk1"/>
              </a:buClr>
              <a:buSzPts val="3200"/>
              <a:buChar char="•"/>
            </a:pPr>
            <a:r>
              <a:rPr lang="en-US"/>
              <a:t>Poincare index refers to the cumulative change of orientations along a closed path in an orientation field. </a:t>
            </a:r>
            <a:endParaRPr/>
          </a:p>
          <a:p>
            <a:pPr indent="-342900" lvl="0" marL="342900" rtl="0" algn="l">
              <a:spcBef>
                <a:spcPts val="640"/>
              </a:spcBef>
              <a:spcAft>
                <a:spcPts val="0"/>
              </a:spcAft>
              <a:buClr>
                <a:schemeClr val="dk1"/>
              </a:buClr>
              <a:buSzPts val="3200"/>
              <a:buChar char="•"/>
            </a:pPr>
            <a:r>
              <a:rPr lang="en-US"/>
              <a:t>To accurately detect the location and type of singularity, Poincare index is generally evaluated using the eight neighbors of a pixel.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339" name="Google Shape;1339;p1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US"/>
              <a:t>Poincare index of a pixel corresponding to a singular point can take one of four possible</a:t>
            </a:r>
            <a:endParaRPr/>
          </a:p>
          <a:p>
            <a:pPr indent="0" lvl="0" marL="0" rtl="0" algn="l">
              <a:spcBef>
                <a:spcPts val="640"/>
              </a:spcBef>
              <a:spcAft>
                <a:spcPts val="0"/>
              </a:spcAft>
              <a:buClr>
                <a:schemeClr val="dk1"/>
              </a:buClr>
              <a:buSzPts val="3200"/>
              <a:buNone/>
            </a:pPr>
            <a:r>
              <a:rPr lang="en-US"/>
              <a:t>    values: 0 (non-singular), 1 (loop), -1 (delta), and 2 (whorl).</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Poincare indicies</a:t>
            </a:r>
            <a:endParaRPr/>
          </a:p>
        </p:txBody>
      </p:sp>
      <p:pic>
        <p:nvPicPr>
          <p:cNvPr descr="F:\July 2020 -Dec 2020\biometrics\images\unit 2 images\poincare indees.PNG" id="1345" name="Google Shape;1345;p158"/>
          <p:cNvPicPr preferRelativeResize="0"/>
          <p:nvPr>
            <p:ph idx="1" type="body"/>
          </p:nvPr>
        </p:nvPicPr>
        <p:blipFill rotWithShape="1">
          <a:blip r:embed="rId3">
            <a:alphaModFix/>
          </a:blip>
          <a:srcRect b="0" l="0" r="0" t="0"/>
          <a:stretch/>
        </p:blipFill>
        <p:spPr>
          <a:xfrm>
            <a:off x="732889" y="1981731"/>
            <a:ext cx="7678222" cy="37629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Direction of </a:t>
            </a:r>
            <a:r>
              <a:rPr b="1" lang="en-US"/>
              <a:t>singularity</a:t>
            </a:r>
            <a:endParaRPr/>
          </a:p>
        </p:txBody>
      </p:sp>
      <p:pic>
        <p:nvPicPr>
          <p:cNvPr descr="F:\July 2020 -Dec 2020\biometrics\images\unit 2 images\reference orientation.PNG" id="1351" name="Google Shape;1351;p159"/>
          <p:cNvPicPr preferRelativeResize="0"/>
          <p:nvPr>
            <p:ph idx="1" type="body"/>
          </p:nvPr>
        </p:nvPicPr>
        <p:blipFill rotWithShape="1">
          <a:blip r:embed="rId3">
            <a:alphaModFix/>
          </a:blip>
          <a:srcRect b="0" l="0" r="0" t="0"/>
          <a:stretch/>
        </p:blipFill>
        <p:spPr>
          <a:xfrm>
            <a:off x="611560" y="1700808"/>
            <a:ext cx="8064896" cy="388843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Reference orientation</a:t>
            </a:r>
            <a:endParaRPr/>
          </a:p>
        </p:txBody>
      </p:sp>
      <p:pic>
        <p:nvPicPr>
          <p:cNvPr descr="F:\July 2020 -Dec 2020\biometrics\images\unit 2 images\reference orientation field.PNG" id="1357" name="Google Shape;1357;p160"/>
          <p:cNvPicPr preferRelativeResize="0"/>
          <p:nvPr>
            <p:ph idx="1" type="body"/>
          </p:nvPr>
        </p:nvPicPr>
        <p:blipFill rotWithShape="1">
          <a:blip r:embed="rId3">
            <a:alphaModFix/>
          </a:blip>
          <a:srcRect b="0" l="0" r="0" t="0"/>
          <a:stretch/>
        </p:blipFill>
        <p:spPr>
          <a:xfrm>
            <a:off x="1471180" y="2372311"/>
            <a:ext cx="6201640" cy="298174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61"/>
          <p:cNvSpPr txBox="1"/>
          <p:nvPr>
            <p:ph type="title"/>
          </p:nvPr>
        </p:nvSpPr>
        <p:spPr>
          <a:xfrm>
            <a:off x="467544"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Direction of singularity</a:t>
            </a:r>
            <a:endParaRPr/>
          </a:p>
        </p:txBody>
      </p:sp>
      <p:pic>
        <p:nvPicPr>
          <p:cNvPr descr="F:\July 2020 -Dec 2020\biometrics\images\unit 2 images\6 types.PNG" id="1363" name="Google Shape;1363;p161"/>
          <p:cNvPicPr preferRelativeResize="0"/>
          <p:nvPr>
            <p:ph idx="1" type="body"/>
          </p:nvPr>
        </p:nvPicPr>
        <p:blipFill rotWithShape="1">
          <a:blip r:embed="rId3">
            <a:alphaModFix/>
          </a:blip>
          <a:srcRect b="0" l="0" r="0" t="0"/>
          <a:stretch/>
        </p:blipFill>
        <p:spPr>
          <a:xfrm>
            <a:off x="611560" y="1628800"/>
            <a:ext cx="8136904" cy="410445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3. Ridge extraction</a:t>
            </a:r>
            <a:endParaRPr/>
          </a:p>
        </p:txBody>
      </p:sp>
      <p:sp>
        <p:nvSpPr>
          <p:cNvPr id="1369" name="Google Shape;1369;p1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Since minutiae are special points on ridges, it is natural to first extract ridges and then detect the minutiae on ridges.</a:t>
            </a:r>
            <a:endParaRPr/>
          </a:p>
          <a:p>
            <a:pPr indent="-342900" lvl="0" marL="342900" rtl="0" algn="l">
              <a:spcBef>
                <a:spcPts val="496"/>
              </a:spcBef>
              <a:spcAft>
                <a:spcPts val="0"/>
              </a:spcAft>
              <a:buClr>
                <a:schemeClr val="dk1"/>
              </a:buClr>
              <a:buSzPct val="100000"/>
              <a:buChar char="•"/>
            </a:pPr>
            <a:r>
              <a:rPr lang="en-US"/>
              <a:t> Since ridges are darker than valleys, a straightforward</a:t>
            </a:r>
            <a:endParaRPr/>
          </a:p>
          <a:p>
            <a:pPr indent="-342900" lvl="0" marL="342900" rtl="0" algn="l">
              <a:spcBef>
                <a:spcPts val="496"/>
              </a:spcBef>
              <a:spcAft>
                <a:spcPts val="0"/>
              </a:spcAft>
              <a:buClr>
                <a:schemeClr val="dk1"/>
              </a:buClr>
              <a:buSzPct val="100000"/>
              <a:buChar char="•"/>
            </a:pPr>
            <a:r>
              <a:rPr lang="en-US"/>
              <a:t>method to detect ridges is to classify any pixel as a ridge pixel if its gray value is lower than a threshold (for example, the mean of its local neighborhood). </a:t>
            </a:r>
            <a:endParaRPr/>
          </a:p>
          <a:p>
            <a:pPr indent="-342900" lvl="0" marL="342900" rtl="0" algn="l">
              <a:spcBef>
                <a:spcPts val="496"/>
              </a:spcBef>
              <a:spcAft>
                <a:spcPts val="0"/>
              </a:spcAft>
              <a:buClr>
                <a:schemeClr val="dk1"/>
              </a:buClr>
              <a:buSzPct val="100000"/>
              <a:buChar char="•"/>
            </a:pPr>
            <a:r>
              <a:rPr lang="en-US"/>
              <a:t>However, for most fingerprint images, this method does not work well for the following reasons: (a) pores on ridges are brighter than the surrounding pixels; (b) ridges can be broken due to cuts or creases; (c) adjacent ridges may appear to be joined due to moist skin or pressure.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612775" y="228600"/>
            <a:ext cx="8153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 various Databases available</a:t>
            </a:r>
            <a:endParaRPr/>
          </a:p>
        </p:txBody>
      </p:sp>
      <p:graphicFrame>
        <p:nvGraphicFramePr>
          <p:cNvPr id="201" name="Google Shape;201;p28"/>
          <p:cNvGraphicFramePr/>
          <p:nvPr/>
        </p:nvGraphicFramePr>
        <p:xfrm>
          <a:off x="457200" y="1590675"/>
          <a:ext cx="3000000" cy="3000000"/>
        </p:xfrm>
        <a:graphic>
          <a:graphicData uri="http://schemas.openxmlformats.org/drawingml/2006/table">
            <a:tbl>
              <a:tblPr bandRow="1" firstRow="1">
                <a:noFill/>
                <a:tableStyleId>{064AA928-CFDE-4E87-8CE9-0F2FFF53D650}</a:tableStyleId>
              </a:tblPr>
              <a:tblGrid>
                <a:gridCol w="1732950"/>
                <a:gridCol w="1577375"/>
                <a:gridCol w="1337875"/>
                <a:gridCol w="1927825"/>
                <a:gridCol w="1577375"/>
              </a:tblGrid>
              <a:tr h="612575">
                <a:tc>
                  <a:txBody>
                    <a:bodyPr/>
                    <a:lstStyle/>
                    <a:p>
                      <a:pPr indent="0" lvl="0" marL="0" marR="0" rtl="0" algn="l">
                        <a:spcBef>
                          <a:spcPts val="0"/>
                        </a:spcBef>
                        <a:spcAft>
                          <a:spcPts val="0"/>
                        </a:spcAft>
                        <a:buNone/>
                      </a:pPr>
                      <a:r>
                        <a:rPr lang="en-US" sz="2400" u="none" cap="none" strike="noStrike"/>
                        <a:t>Fingerprint </a:t>
                      </a:r>
                      <a:endParaRPr/>
                    </a:p>
                  </a:txBody>
                  <a:tcPr marT="45700" marB="45700" marR="91450" marL="91450"/>
                </a:tc>
                <a:tc>
                  <a:txBody>
                    <a:bodyPr/>
                    <a:lstStyle/>
                    <a:p>
                      <a:pPr indent="0" lvl="0" marL="0" marR="0" rtl="0" algn="l">
                        <a:spcBef>
                          <a:spcPts val="0"/>
                        </a:spcBef>
                        <a:spcAft>
                          <a:spcPts val="0"/>
                        </a:spcAft>
                        <a:buNone/>
                      </a:pPr>
                      <a:r>
                        <a:rPr lang="en-US" sz="2400"/>
                        <a:t>Face</a:t>
                      </a:r>
                      <a:endParaRPr/>
                    </a:p>
                  </a:txBody>
                  <a:tcPr marT="45700" marB="45700" marR="91450" marL="91450"/>
                </a:tc>
                <a:tc>
                  <a:txBody>
                    <a:bodyPr/>
                    <a:lstStyle/>
                    <a:p>
                      <a:pPr indent="0" lvl="0" marL="0" marR="0" rtl="0" algn="l">
                        <a:spcBef>
                          <a:spcPts val="0"/>
                        </a:spcBef>
                        <a:spcAft>
                          <a:spcPts val="0"/>
                        </a:spcAft>
                        <a:buNone/>
                      </a:pPr>
                      <a:r>
                        <a:rPr lang="en-US" sz="2400"/>
                        <a:t>Iris</a:t>
                      </a:r>
                      <a:endParaRPr/>
                    </a:p>
                  </a:txBody>
                  <a:tcPr marT="45700" marB="45700" marR="91450" marL="91450"/>
                </a:tc>
                <a:tc>
                  <a:txBody>
                    <a:bodyPr/>
                    <a:lstStyle/>
                    <a:p>
                      <a:pPr indent="0" lvl="0" marL="0" marR="0" rtl="0" algn="l">
                        <a:spcBef>
                          <a:spcPts val="0"/>
                        </a:spcBef>
                        <a:spcAft>
                          <a:spcPts val="0"/>
                        </a:spcAft>
                        <a:buNone/>
                      </a:pPr>
                      <a:r>
                        <a:rPr lang="en-US" sz="2400"/>
                        <a:t>Ear</a:t>
                      </a:r>
                      <a:endParaRPr/>
                    </a:p>
                  </a:txBody>
                  <a:tcPr marT="45700" marB="45700" marR="91450" marL="91450"/>
                </a:tc>
                <a:tc>
                  <a:txBody>
                    <a:bodyPr/>
                    <a:lstStyle/>
                    <a:p>
                      <a:pPr indent="0" lvl="0" marL="0" marR="0" rtl="0" algn="l">
                        <a:spcBef>
                          <a:spcPts val="0"/>
                        </a:spcBef>
                        <a:spcAft>
                          <a:spcPts val="0"/>
                        </a:spcAft>
                        <a:buNone/>
                      </a:pPr>
                      <a:r>
                        <a:rPr lang="en-US" sz="2400"/>
                        <a:t>Palm</a:t>
                      </a:r>
                      <a:endParaRPr/>
                    </a:p>
                  </a:txBody>
                  <a:tcPr marT="45700" marB="45700" marR="91450" marL="91450"/>
                </a:tc>
              </a:tr>
              <a:tr h="612575">
                <a:tc>
                  <a:txBody>
                    <a:bodyPr/>
                    <a:lstStyle/>
                    <a:p>
                      <a:pPr indent="0" lvl="0" marL="0" marR="0" rtl="0" algn="l">
                        <a:spcBef>
                          <a:spcPts val="0"/>
                        </a:spcBef>
                        <a:spcAft>
                          <a:spcPts val="0"/>
                        </a:spcAft>
                        <a:buNone/>
                      </a:pPr>
                      <a:r>
                        <a:rPr lang="en-US" sz="2400"/>
                        <a:t>FVC 2000</a:t>
                      </a:r>
                      <a:endParaRPr/>
                    </a:p>
                  </a:txBody>
                  <a:tcPr marT="45700" marB="45700" marR="91450" marL="91450"/>
                </a:tc>
                <a:tc>
                  <a:txBody>
                    <a:bodyPr/>
                    <a:lstStyle/>
                    <a:p>
                      <a:pPr indent="0" lvl="0" marL="0" marR="0" rtl="0" algn="l">
                        <a:spcBef>
                          <a:spcPts val="0"/>
                        </a:spcBef>
                        <a:spcAft>
                          <a:spcPts val="0"/>
                        </a:spcAft>
                        <a:buNone/>
                      </a:pPr>
                      <a:r>
                        <a:rPr lang="en-US" sz="2400"/>
                        <a:t>ORL</a:t>
                      </a:r>
                      <a:endParaRPr/>
                    </a:p>
                  </a:txBody>
                  <a:tcPr marT="45700" marB="45700" marR="91450" marL="91450"/>
                </a:tc>
                <a:tc>
                  <a:txBody>
                    <a:bodyPr/>
                    <a:lstStyle/>
                    <a:p>
                      <a:pPr indent="0" lvl="0" marL="0" marR="0" rtl="0" algn="l">
                        <a:spcBef>
                          <a:spcPts val="0"/>
                        </a:spcBef>
                        <a:spcAft>
                          <a:spcPts val="0"/>
                        </a:spcAft>
                        <a:buNone/>
                      </a:pPr>
                      <a:r>
                        <a:rPr lang="en-US" sz="2400"/>
                        <a:t>CASIA</a:t>
                      </a:r>
                      <a:endParaRPr/>
                    </a:p>
                  </a:txBody>
                  <a:tcPr marT="45700" marB="45700" marR="91450" marL="91450"/>
                </a:tc>
                <a:tc>
                  <a:txBody>
                    <a:bodyPr/>
                    <a:lstStyle/>
                    <a:p>
                      <a:pPr indent="0" lvl="0" marL="0" marR="0" rtl="0" algn="l">
                        <a:spcBef>
                          <a:spcPts val="0"/>
                        </a:spcBef>
                        <a:spcAft>
                          <a:spcPts val="0"/>
                        </a:spcAft>
                        <a:buNone/>
                      </a:pPr>
                      <a:r>
                        <a:rPr lang="en-US" sz="2400"/>
                        <a:t>NDU (J2</a:t>
                      </a:r>
                      <a:r>
                        <a:rPr lang="en-US" sz="2400"/>
                        <a:t> &amp; E</a:t>
                      </a:r>
                      <a:r>
                        <a:rPr lang="en-US" sz="2400"/>
                        <a:t>)</a:t>
                      </a:r>
                      <a:endParaRPr/>
                    </a:p>
                  </a:txBody>
                  <a:tcPr marT="45700" marB="45700" marR="91450" marL="91450"/>
                </a:tc>
                <a:tc>
                  <a:txBody>
                    <a:bodyPr/>
                    <a:lstStyle/>
                    <a:p>
                      <a:pPr indent="0" lvl="0" marL="0" marR="0" rtl="0" algn="l">
                        <a:spcBef>
                          <a:spcPts val="0"/>
                        </a:spcBef>
                        <a:spcAft>
                          <a:spcPts val="0"/>
                        </a:spcAft>
                        <a:buNone/>
                      </a:pPr>
                      <a:r>
                        <a:rPr lang="en-US" sz="2400"/>
                        <a:t>PolyU</a:t>
                      </a:r>
                      <a:endParaRPr sz="2400"/>
                    </a:p>
                  </a:txBody>
                  <a:tcPr marT="45700" marB="45700" marR="91450" marL="91450"/>
                </a:tc>
              </a:tr>
              <a:tr h="612575">
                <a:tc>
                  <a:txBody>
                    <a:bodyPr/>
                    <a:lstStyle/>
                    <a:p>
                      <a:pPr indent="0" lvl="0" marL="0" marR="0" rtl="0" algn="l">
                        <a:spcBef>
                          <a:spcPts val="0"/>
                        </a:spcBef>
                        <a:spcAft>
                          <a:spcPts val="0"/>
                        </a:spcAft>
                        <a:buNone/>
                      </a:pPr>
                      <a:r>
                        <a:rPr lang="en-US" sz="2400"/>
                        <a:t>FVC 2002</a:t>
                      </a:r>
                      <a:endParaRPr/>
                    </a:p>
                  </a:txBody>
                  <a:tcPr marT="45700" marB="45700" marR="91450" marL="91450"/>
                </a:tc>
                <a:tc>
                  <a:txBody>
                    <a:bodyPr/>
                    <a:lstStyle/>
                    <a:p>
                      <a:pPr indent="0" lvl="0" marL="0" marR="0" rtl="0" algn="l">
                        <a:spcBef>
                          <a:spcPts val="0"/>
                        </a:spcBef>
                        <a:spcAft>
                          <a:spcPts val="0"/>
                        </a:spcAft>
                        <a:buNone/>
                      </a:pPr>
                      <a:r>
                        <a:rPr lang="en-US" sz="2400"/>
                        <a:t>PIE</a:t>
                      </a:r>
                      <a:endParaRPr/>
                    </a:p>
                  </a:txBody>
                  <a:tcPr marT="45700" marB="45700" marR="91450" marL="91450"/>
                </a:tc>
                <a:tc>
                  <a:txBody>
                    <a:bodyPr/>
                    <a:lstStyle/>
                    <a:p>
                      <a:pPr indent="0" lvl="0" marL="0" marR="0" rtl="0" algn="l">
                        <a:spcBef>
                          <a:spcPts val="0"/>
                        </a:spcBef>
                        <a:spcAft>
                          <a:spcPts val="0"/>
                        </a:spcAft>
                        <a:buNone/>
                      </a:pPr>
                      <a:r>
                        <a:rPr lang="en-US" sz="2400"/>
                        <a:t>BATH</a:t>
                      </a:r>
                      <a:endParaRPr/>
                    </a:p>
                  </a:txBody>
                  <a:tcPr marT="45700" marB="45700" marR="91450" marL="91450"/>
                </a:tc>
                <a:tc>
                  <a:txBody>
                    <a:bodyPr/>
                    <a:lstStyle/>
                    <a:p>
                      <a:pPr indent="0" lvl="0" marL="0" marR="0" rtl="0" algn="l">
                        <a:spcBef>
                          <a:spcPts val="0"/>
                        </a:spcBef>
                        <a:spcAft>
                          <a:spcPts val="0"/>
                        </a:spcAft>
                        <a:buNone/>
                      </a:pPr>
                      <a:r>
                        <a:rPr lang="en-US" sz="2400">
                          <a:solidFill>
                            <a:srgbClr val="C00000"/>
                          </a:solidFill>
                        </a:rPr>
                        <a:t>IITK</a:t>
                      </a:r>
                      <a:endParaRPr/>
                    </a:p>
                  </a:txBody>
                  <a:tcPr marT="45700" marB="45700" marR="91450" marL="91450"/>
                </a:tc>
                <a:tc>
                  <a:txBody>
                    <a:bodyPr/>
                    <a:lstStyle/>
                    <a:p>
                      <a:pPr indent="0" lvl="0" marL="0" marR="0" rtl="0" algn="l">
                        <a:spcBef>
                          <a:spcPts val="0"/>
                        </a:spcBef>
                        <a:spcAft>
                          <a:spcPts val="0"/>
                        </a:spcAft>
                        <a:buNone/>
                      </a:pPr>
                      <a:r>
                        <a:rPr lang="en-US" sz="2400">
                          <a:solidFill>
                            <a:srgbClr val="C00000"/>
                          </a:solidFill>
                        </a:rPr>
                        <a:t>IITK</a:t>
                      </a:r>
                      <a:endParaRPr/>
                    </a:p>
                  </a:txBody>
                  <a:tcPr marT="45700" marB="45700" marR="91450" marL="91450"/>
                </a:tc>
              </a:tr>
              <a:tr h="612575">
                <a:tc>
                  <a:txBody>
                    <a:bodyPr/>
                    <a:lstStyle/>
                    <a:p>
                      <a:pPr indent="0" lvl="0" marL="0" marR="0" rtl="0" algn="l">
                        <a:spcBef>
                          <a:spcPts val="0"/>
                        </a:spcBef>
                        <a:spcAft>
                          <a:spcPts val="0"/>
                        </a:spcAft>
                        <a:buNone/>
                      </a:pPr>
                      <a:r>
                        <a:rPr lang="en-US" sz="2400"/>
                        <a:t>FVC 2004</a:t>
                      </a:r>
                      <a:endParaRPr/>
                    </a:p>
                  </a:txBody>
                  <a:tcPr marT="45700" marB="45700" marR="91450" marL="91450"/>
                </a:tc>
                <a:tc>
                  <a:txBody>
                    <a:bodyPr/>
                    <a:lstStyle/>
                    <a:p>
                      <a:pPr indent="0" lvl="0" marL="0" marR="0" rtl="0" algn="l">
                        <a:spcBef>
                          <a:spcPts val="0"/>
                        </a:spcBef>
                        <a:spcAft>
                          <a:spcPts val="0"/>
                        </a:spcAft>
                        <a:buNone/>
                      </a:pPr>
                      <a:r>
                        <a:rPr lang="en-US" sz="2400"/>
                        <a:t>Yale</a:t>
                      </a:r>
                      <a:endParaRPr/>
                    </a:p>
                  </a:txBody>
                  <a:tcPr marT="45700" marB="45700" marR="91450" marL="91450"/>
                </a:tc>
                <a:tc>
                  <a:txBody>
                    <a:bodyPr/>
                    <a:lstStyle/>
                    <a:p>
                      <a:pPr indent="0" lvl="0" marL="0" marR="0" rtl="0" algn="l">
                        <a:spcBef>
                          <a:spcPts val="0"/>
                        </a:spcBef>
                        <a:spcAft>
                          <a:spcPts val="0"/>
                        </a:spcAft>
                        <a:buNone/>
                      </a:pPr>
                      <a:r>
                        <a:rPr lang="en-US" sz="2400"/>
                        <a:t>UBIRIS</a:t>
                      </a:r>
                      <a:endParaRPr/>
                    </a:p>
                  </a:txBody>
                  <a:tcPr marT="45700" marB="45700" marR="91450" marL="91450"/>
                </a:tc>
                <a:tc>
                  <a:txBody>
                    <a:bodyPr/>
                    <a:lstStyle/>
                    <a:p>
                      <a:pPr indent="0" lvl="0" marL="0" marR="0" rtl="0" algn="l">
                        <a:spcBef>
                          <a:spcPts val="0"/>
                        </a:spcBef>
                        <a:spcAft>
                          <a:spcPts val="0"/>
                        </a:spcAft>
                        <a:buNone/>
                      </a:pPr>
                      <a:r>
                        <a:t/>
                      </a:r>
                      <a:endParaRPr sz="2400"/>
                    </a:p>
                  </a:txBody>
                  <a:tcPr marT="45700" marB="45700" marR="91450" marL="91450"/>
                </a:tc>
                <a:tc>
                  <a:txBody>
                    <a:bodyPr/>
                    <a:lstStyle/>
                    <a:p>
                      <a:pPr indent="0" lvl="0" marL="0" marR="0" rtl="0" algn="l">
                        <a:spcBef>
                          <a:spcPts val="0"/>
                        </a:spcBef>
                        <a:spcAft>
                          <a:spcPts val="0"/>
                        </a:spcAft>
                        <a:buNone/>
                      </a:pPr>
                      <a:r>
                        <a:t/>
                      </a:r>
                      <a:endParaRPr sz="2400"/>
                    </a:p>
                  </a:txBody>
                  <a:tcPr marT="45700" marB="45700" marR="91450" marL="91450"/>
                </a:tc>
              </a:tr>
              <a:tr h="612575">
                <a:tc>
                  <a:txBody>
                    <a:bodyPr/>
                    <a:lstStyle/>
                    <a:p>
                      <a:pPr indent="0" lvl="0" marL="0" marR="0" rtl="0" algn="l">
                        <a:spcBef>
                          <a:spcPts val="0"/>
                        </a:spcBef>
                        <a:spcAft>
                          <a:spcPts val="0"/>
                        </a:spcAft>
                        <a:buNone/>
                      </a:pPr>
                      <a:r>
                        <a:rPr lang="en-US" sz="2400"/>
                        <a:t>FVC</a:t>
                      </a:r>
                      <a:r>
                        <a:rPr lang="en-US" sz="2400"/>
                        <a:t> 2006</a:t>
                      </a:r>
                      <a:endParaRPr sz="2400"/>
                    </a:p>
                  </a:txBody>
                  <a:tcPr marT="45700" marB="45700" marR="91450" marL="91450"/>
                </a:tc>
                <a:tc>
                  <a:txBody>
                    <a:bodyPr/>
                    <a:lstStyle/>
                    <a:p>
                      <a:pPr indent="0" lvl="0" marL="0" marR="0" rtl="0" algn="l">
                        <a:spcBef>
                          <a:spcPts val="0"/>
                        </a:spcBef>
                        <a:spcAft>
                          <a:spcPts val="0"/>
                        </a:spcAft>
                        <a:buNone/>
                      </a:pPr>
                      <a:r>
                        <a:rPr lang="en-US" sz="2400">
                          <a:solidFill>
                            <a:srgbClr val="C00000"/>
                          </a:solidFill>
                        </a:rPr>
                        <a:t>IITK</a:t>
                      </a:r>
                      <a:endParaRPr/>
                    </a:p>
                  </a:txBody>
                  <a:tcPr marT="45700" marB="45700" marR="91450" marL="91450"/>
                </a:tc>
                <a:tc>
                  <a:txBody>
                    <a:bodyPr/>
                    <a:lstStyle/>
                    <a:p>
                      <a:pPr indent="0" lvl="0" marL="0" marR="0" rtl="0" algn="l">
                        <a:spcBef>
                          <a:spcPts val="0"/>
                        </a:spcBef>
                        <a:spcAft>
                          <a:spcPts val="0"/>
                        </a:spcAft>
                        <a:buNone/>
                      </a:pPr>
                      <a:r>
                        <a:rPr lang="en-US" sz="2400"/>
                        <a:t>UPOL</a:t>
                      </a:r>
                      <a:endParaRPr/>
                    </a:p>
                  </a:txBody>
                  <a:tcPr marT="45700" marB="45700" marR="91450" marL="91450"/>
                </a:tc>
                <a:tc>
                  <a:txBody>
                    <a:bodyPr/>
                    <a:lstStyle/>
                    <a:p>
                      <a:pPr indent="0" lvl="0" marL="0" marR="0" rtl="0" algn="l">
                        <a:spcBef>
                          <a:spcPts val="0"/>
                        </a:spcBef>
                        <a:spcAft>
                          <a:spcPts val="0"/>
                        </a:spcAft>
                        <a:buNone/>
                      </a:pPr>
                      <a:r>
                        <a:t/>
                      </a:r>
                      <a:endParaRPr sz="2400"/>
                    </a:p>
                  </a:txBody>
                  <a:tcPr marT="45700" marB="45700" marR="91450" marL="91450"/>
                </a:tc>
                <a:tc>
                  <a:txBody>
                    <a:bodyPr/>
                    <a:lstStyle/>
                    <a:p>
                      <a:pPr indent="0" lvl="0" marL="0" marR="0" rtl="0" algn="l">
                        <a:spcBef>
                          <a:spcPts val="0"/>
                        </a:spcBef>
                        <a:spcAft>
                          <a:spcPts val="0"/>
                        </a:spcAft>
                        <a:buNone/>
                      </a:pPr>
                      <a:r>
                        <a:t/>
                      </a:r>
                      <a:endParaRPr sz="2400"/>
                    </a:p>
                  </a:txBody>
                  <a:tcPr marT="45700" marB="45700" marR="91450" marL="91450"/>
                </a:tc>
              </a:tr>
              <a:tr h="604200">
                <a:tc>
                  <a:txBody>
                    <a:bodyPr/>
                    <a:lstStyle/>
                    <a:p>
                      <a:pPr indent="0" lvl="0" marL="0" marR="0" rtl="0" algn="l">
                        <a:spcBef>
                          <a:spcPts val="0"/>
                        </a:spcBef>
                        <a:spcAft>
                          <a:spcPts val="0"/>
                        </a:spcAft>
                        <a:buNone/>
                      </a:pPr>
                      <a:r>
                        <a:rPr lang="en-US" sz="2400"/>
                        <a:t>NIST</a:t>
                      </a:r>
                      <a:endParaRPr/>
                    </a:p>
                  </a:txBody>
                  <a:tcPr marT="45700" marB="45700" marR="91450" marL="91450"/>
                </a:tc>
                <a:tc>
                  <a:txBody>
                    <a:bodyPr/>
                    <a:lstStyle/>
                    <a:p>
                      <a:pPr indent="0" lvl="0" marL="0" marR="0" rtl="0" algn="l">
                        <a:spcBef>
                          <a:spcPts val="0"/>
                        </a:spcBef>
                        <a:spcAft>
                          <a:spcPts val="0"/>
                        </a:spcAft>
                        <a:buNone/>
                      </a:pPr>
                      <a:r>
                        <a:t/>
                      </a:r>
                      <a:endParaRPr sz="2400"/>
                    </a:p>
                  </a:txBody>
                  <a:tcPr marT="45700" marB="45700" marR="91450" marL="91450"/>
                </a:tc>
                <a:tc>
                  <a:txBody>
                    <a:bodyPr/>
                    <a:lstStyle/>
                    <a:p>
                      <a:pPr indent="0" lvl="0" marL="0" marR="0" rtl="0" algn="l">
                        <a:spcBef>
                          <a:spcPts val="0"/>
                        </a:spcBef>
                        <a:spcAft>
                          <a:spcPts val="0"/>
                        </a:spcAft>
                        <a:buNone/>
                      </a:pPr>
                      <a:r>
                        <a:rPr lang="en-US" sz="2400">
                          <a:solidFill>
                            <a:srgbClr val="C00000"/>
                          </a:solidFill>
                        </a:rPr>
                        <a:t>IITK</a:t>
                      </a:r>
                      <a:endParaRPr/>
                    </a:p>
                  </a:txBody>
                  <a:tcPr marT="45700" marB="45700" marR="91450" marL="91450"/>
                </a:tc>
                <a:tc>
                  <a:txBody>
                    <a:bodyPr/>
                    <a:lstStyle/>
                    <a:p>
                      <a:pPr indent="0" lvl="0" marL="0" marR="0" rtl="0" algn="l">
                        <a:spcBef>
                          <a:spcPts val="0"/>
                        </a:spcBef>
                        <a:spcAft>
                          <a:spcPts val="0"/>
                        </a:spcAft>
                        <a:buNone/>
                      </a:pPr>
                      <a:r>
                        <a:t/>
                      </a:r>
                      <a:endParaRPr sz="2400"/>
                    </a:p>
                  </a:txBody>
                  <a:tcPr marT="45700" marB="45700" marR="91450" marL="91450"/>
                </a:tc>
                <a:tc>
                  <a:txBody>
                    <a:bodyPr/>
                    <a:lstStyle/>
                    <a:p>
                      <a:pPr indent="0" lvl="0" marL="0" marR="0" rtl="0" algn="l">
                        <a:spcBef>
                          <a:spcPts val="0"/>
                        </a:spcBef>
                        <a:spcAft>
                          <a:spcPts val="0"/>
                        </a:spcAft>
                        <a:buNone/>
                      </a:pPr>
                      <a:r>
                        <a:t/>
                      </a:r>
                      <a:endParaRPr sz="2400"/>
                    </a:p>
                  </a:txBody>
                  <a:tcPr marT="45700" marB="45700" marR="91450" marL="91450"/>
                </a:tc>
              </a:tr>
            </a:tbl>
          </a:graphicData>
        </a:graphic>
      </p:graphicFrame>
      <p:sp>
        <p:nvSpPr>
          <p:cNvPr id="202" name="Google Shape;20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203" name="Google Shape;20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375" name="Google Shape;1375;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The enhanced image can be converted to a binary image by using either a global threshold (for example, using the mean pixel value of the enhanced image) or thresholds that are locally computed.</a:t>
            </a:r>
            <a:endParaRPr/>
          </a:p>
          <a:p>
            <a:pPr indent="-342900" lvl="0" marL="342900" rtl="0" algn="l">
              <a:spcBef>
                <a:spcPts val="592"/>
              </a:spcBef>
              <a:spcAft>
                <a:spcPts val="0"/>
              </a:spcAft>
              <a:buClr>
                <a:schemeClr val="dk1"/>
              </a:buClr>
              <a:buSzPct val="100000"/>
              <a:buChar char="•"/>
            </a:pPr>
            <a:r>
              <a:rPr lang="en-US"/>
              <a:t> A morphological operation, called thinning, is used to reduce the ridge width to one pixel. Thinning is a common technique in image processing, which involves iteratively removing outer ridge pixels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Binarization and thinning</a:t>
            </a:r>
            <a:endParaRPr/>
          </a:p>
        </p:txBody>
      </p:sp>
      <p:pic>
        <p:nvPicPr>
          <p:cNvPr descr="F:\July 2020 -Dec 2020\biometrics\images\unit 2 images\binarization and thinning.PNG" id="1381" name="Google Shape;1381;p164"/>
          <p:cNvPicPr preferRelativeResize="0"/>
          <p:nvPr>
            <p:ph idx="1" type="body"/>
          </p:nvPr>
        </p:nvPicPr>
        <p:blipFill rotWithShape="1">
          <a:blip r:embed="rId3">
            <a:alphaModFix/>
          </a:blip>
          <a:srcRect b="0" l="0" r="0" t="0"/>
          <a:stretch/>
        </p:blipFill>
        <p:spPr>
          <a:xfrm>
            <a:off x="875784" y="1634020"/>
            <a:ext cx="7392432" cy="4458322"/>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4. Minutiae extraction</a:t>
            </a:r>
            <a:endParaRPr/>
          </a:p>
        </p:txBody>
      </p:sp>
      <p:sp>
        <p:nvSpPr>
          <p:cNvPr id="1387" name="Google Shape;1387;p1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Once the thinned ridge image is available, the ridge pixels with three ridge pixel neighbors are identified as ridge bifurcations and those with only one ridge pixel neighbor are identified as ridge endings.</a:t>
            </a:r>
            <a:endParaRPr/>
          </a:p>
          <a:p>
            <a:pPr indent="-342900" lvl="0" marL="342900" rtl="0" algn="l">
              <a:spcBef>
                <a:spcPts val="640"/>
              </a:spcBef>
              <a:spcAft>
                <a:spcPts val="0"/>
              </a:spcAft>
              <a:buClr>
                <a:schemeClr val="dk1"/>
              </a:buClr>
              <a:buSzPts val="3200"/>
              <a:buChar char="•"/>
            </a:pPr>
            <a:r>
              <a:rPr lang="en-US"/>
              <a:t>The direction of the bifurcation is defined as the mean of the two directions whose difference is the smallest among the three ridges.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393" name="Google Shape;1393;p1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practice, some of the minutiae detected using the above approach may be spurious due to artifacts in image processing and noise in the fingerprint image. </a:t>
            </a:r>
            <a:endParaRPr/>
          </a:p>
          <a:p>
            <a:pPr indent="-342900" lvl="0" marL="342900" rtl="0" algn="l">
              <a:spcBef>
                <a:spcPts val="640"/>
              </a:spcBef>
              <a:spcAft>
                <a:spcPts val="0"/>
              </a:spcAft>
              <a:buClr>
                <a:schemeClr val="dk1"/>
              </a:buClr>
              <a:buSzPts val="3200"/>
              <a:buChar char="•"/>
            </a:pPr>
            <a:r>
              <a:rPr lang="en-US"/>
              <a:t>To remove these spurious minutiae, a minutiae filtering algorithm is employed, which typically consists of a number of heuristic rules.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399" name="Google Shape;1399;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For instance, minutiae satisfying any of the following conditions are deemed to be spurious minutiae and discarded:</a:t>
            </a:r>
            <a:endParaRPr/>
          </a:p>
          <a:p>
            <a:pPr indent="-342900" lvl="0" marL="342900" rtl="0" algn="l">
              <a:spcBef>
                <a:spcPts val="592"/>
              </a:spcBef>
              <a:spcAft>
                <a:spcPts val="0"/>
              </a:spcAft>
              <a:buClr>
                <a:schemeClr val="dk1"/>
              </a:buClr>
              <a:buSzPct val="100000"/>
              <a:buChar char="•"/>
            </a:pPr>
            <a:r>
              <a:rPr lang="en-US"/>
              <a:t>1. minutiae that do not have an adjacent ridge on either side (mainly the endpoints of ridges along the finger border);</a:t>
            </a:r>
            <a:endParaRPr/>
          </a:p>
          <a:p>
            <a:pPr indent="-342900" lvl="0" marL="342900" rtl="0" algn="l">
              <a:spcBef>
                <a:spcPts val="592"/>
              </a:spcBef>
              <a:spcAft>
                <a:spcPts val="0"/>
              </a:spcAft>
              <a:buClr>
                <a:schemeClr val="dk1"/>
              </a:buClr>
              <a:buSzPct val="100000"/>
              <a:buChar char="•"/>
            </a:pPr>
            <a:r>
              <a:rPr lang="en-US"/>
              <a:t>2. minutiae that are close in location and almost opposite in direction (namely, the difference between two minutiae directions is close to 180</a:t>
            </a:r>
            <a:r>
              <a:rPr i="1" lang="en-US"/>
              <a:t>◦</a:t>
            </a:r>
            <a:r>
              <a:rPr lang="en-US"/>
              <a:t>);</a:t>
            </a:r>
            <a:endParaRPr/>
          </a:p>
          <a:p>
            <a:pPr indent="-342900" lvl="0" marL="342900" rtl="0" algn="l">
              <a:spcBef>
                <a:spcPts val="592"/>
              </a:spcBef>
              <a:spcAft>
                <a:spcPts val="0"/>
              </a:spcAft>
              <a:buClr>
                <a:schemeClr val="dk1"/>
              </a:buClr>
              <a:buSzPct val="100000"/>
              <a:buChar char="•"/>
            </a:pPr>
            <a:r>
              <a:rPr lang="en-US"/>
              <a:t>3. too many minutiae in a small neighborhood.</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ridge ending bifurification.PNG" id="1405" name="Google Shape;1405;p168"/>
          <p:cNvPicPr preferRelativeResize="0"/>
          <p:nvPr>
            <p:ph idx="1" type="body"/>
          </p:nvPr>
        </p:nvPicPr>
        <p:blipFill rotWithShape="1">
          <a:blip r:embed="rId3">
            <a:alphaModFix/>
          </a:blip>
          <a:srcRect b="0" l="0" r="0" t="0"/>
          <a:stretch/>
        </p:blipFill>
        <p:spPr>
          <a:xfrm>
            <a:off x="2267744" y="908720"/>
            <a:ext cx="5040560" cy="521744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US"/>
              <a:t>Matching</a:t>
            </a:r>
            <a:endParaRPr/>
          </a:p>
        </p:txBody>
      </p:sp>
      <p:pic>
        <p:nvPicPr>
          <p:cNvPr descr="F:\July 2020 -Dec 2020\biometrics\images\unit 2 images\minituaeset.PNG" id="1411" name="Google Shape;1411;p169"/>
          <p:cNvPicPr preferRelativeResize="0"/>
          <p:nvPr>
            <p:ph idx="1" type="body"/>
          </p:nvPr>
        </p:nvPicPr>
        <p:blipFill rotWithShape="1">
          <a:blip r:embed="rId3">
            <a:alphaModFix/>
          </a:blip>
          <a:srcRect b="0" l="0" r="0" t="0"/>
          <a:stretch/>
        </p:blipFill>
        <p:spPr>
          <a:xfrm>
            <a:off x="683568" y="1844824"/>
            <a:ext cx="7560840" cy="2376264"/>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Three steps of matching</a:t>
            </a:r>
            <a:endParaRPr/>
          </a:p>
        </p:txBody>
      </p:sp>
      <p:pic>
        <p:nvPicPr>
          <p:cNvPr descr="F:\July 2020 -Dec 2020\biometrics\images\unit 2 images\three steps of matching.PNG" id="1417" name="Google Shape;1417;p170"/>
          <p:cNvPicPr preferRelativeResize="0"/>
          <p:nvPr>
            <p:ph idx="1" type="body"/>
          </p:nvPr>
        </p:nvPicPr>
        <p:blipFill rotWithShape="1">
          <a:blip r:embed="rId3">
            <a:alphaModFix/>
          </a:blip>
          <a:srcRect b="0" l="0" r="0" t="0"/>
          <a:stretch/>
        </p:blipFill>
        <p:spPr>
          <a:xfrm>
            <a:off x="467544" y="1844824"/>
            <a:ext cx="8676456" cy="388843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Minutiae matching algorithm</a:t>
            </a:r>
            <a:endParaRPr/>
          </a:p>
        </p:txBody>
      </p:sp>
      <p:pic>
        <p:nvPicPr>
          <p:cNvPr descr="F:\July 2020 -Dec 2020\biometrics\images\unit 2 images\matching algorithm.PNG" id="1423" name="Google Shape;1423;p171"/>
          <p:cNvPicPr preferRelativeResize="0"/>
          <p:nvPr>
            <p:ph idx="1" type="body"/>
          </p:nvPr>
        </p:nvPicPr>
        <p:blipFill rotWithShape="1">
          <a:blip r:embed="rId3">
            <a:alphaModFix/>
          </a:blip>
          <a:srcRect b="0" l="0" r="0" t="0"/>
          <a:stretch/>
        </p:blipFill>
        <p:spPr>
          <a:xfrm>
            <a:off x="1437320" y="1600200"/>
            <a:ext cx="6269359" cy="452596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Alignment</a:t>
            </a:r>
            <a:endParaRPr/>
          </a:p>
        </p:txBody>
      </p:sp>
      <p:sp>
        <p:nvSpPr>
          <p:cNvPr id="1429" name="Google Shape;1429;p1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Since two impressions of the same finger taken at different instances could differ due to different placement of the finger on the sensor, an alignment process is required to transform them to the same coordinate system. </a:t>
            </a:r>
            <a:endParaRPr/>
          </a:p>
          <a:p>
            <a:pPr indent="-342900" lvl="0" marL="342900" rtl="0" algn="l">
              <a:spcBef>
                <a:spcPts val="592"/>
              </a:spcBef>
              <a:spcAft>
                <a:spcPts val="0"/>
              </a:spcAft>
              <a:buClr>
                <a:schemeClr val="dk1"/>
              </a:buClr>
              <a:buSzPct val="100000"/>
              <a:buChar char="•"/>
            </a:pPr>
            <a:r>
              <a:rPr lang="en-US"/>
              <a:t>This process, also known as registration, transforms one image in such a way that it is geometrically aligned with the other. First, we need to specify a spatial transformation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612775" y="228600"/>
            <a:ext cx="8153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Various Sensors</a:t>
            </a:r>
            <a:endParaRPr/>
          </a:p>
        </p:txBody>
      </p:sp>
      <p:sp>
        <p:nvSpPr>
          <p:cNvPr id="210" name="Google Shape;210;p29"/>
          <p:cNvSpPr txBox="1"/>
          <p:nvPr>
            <p:ph idx="1" type="body"/>
          </p:nvPr>
        </p:nvSpPr>
        <p:spPr>
          <a:xfrm>
            <a:off x="612775" y="1600200"/>
            <a:ext cx="8153400" cy="4495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Sensors based on</a:t>
            </a:r>
            <a:endParaRPr/>
          </a:p>
          <a:p>
            <a:pPr indent="-285750" lvl="1" marL="742950" rtl="0" algn="l">
              <a:spcBef>
                <a:spcPts val="560"/>
              </a:spcBef>
              <a:spcAft>
                <a:spcPts val="0"/>
              </a:spcAft>
              <a:buClr>
                <a:schemeClr val="dk1"/>
              </a:buClr>
              <a:buSzPts val="2800"/>
              <a:buChar char="–"/>
            </a:pPr>
            <a:r>
              <a:rPr lang="en-US"/>
              <a:t>Visible light (Face, Iris, Ear etc)</a:t>
            </a:r>
            <a:endParaRPr/>
          </a:p>
          <a:p>
            <a:pPr indent="-285750" lvl="1" marL="742950" rtl="0" algn="l">
              <a:spcBef>
                <a:spcPts val="560"/>
              </a:spcBef>
              <a:spcAft>
                <a:spcPts val="0"/>
              </a:spcAft>
              <a:buClr>
                <a:schemeClr val="dk1"/>
              </a:buClr>
              <a:buSzPts val="2800"/>
              <a:buChar char="–"/>
            </a:pPr>
            <a:r>
              <a:rPr lang="en-US"/>
              <a:t>Infrared (Fingerprint, Palm, Vein)</a:t>
            </a:r>
            <a:endParaRPr/>
          </a:p>
          <a:p>
            <a:pPr indent="-285750" lvl="1" marL="742950" rtl="0" algn="l">
              <a:spcBef>
                <a:spcPts val="560"/>
              </a:spcBef>
              <a:spcAft>
                <a:spcPts val="0"/>
              </a:spcAft>
              <a:buClr>
                <a:schemeClr val="dk1"/>
              </a:buClr>
              <a:buSzPts val="2800"/>
              <a:buFont typeface="Noto Sans Symbols"/>
              <a:buNone/>
            </a:pPr>
            <a:r>
              <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p:txBody>
      </p:sp>
      <p:sp>
        <p:nvSpPr>
          <p:cNvPr id="211" name="Google Shape;21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212" name="Google Shape;21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 name="Google Shape;2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PAIRING</a:t>
            </a:r>
            <a:endParaRPr/>
          </a:p>
        </p:txBody>
      </p:sp>
      <p:sp>
        <p:nvSpPr>
          <p:cNvPr id="1435" name="Google Shape;1435;p1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t>After the two minutiae sets are aligned, the corresponding minutiae are paired. A minutia </a:t>
            </a:r>
            <a:r>
              <a:rPr i="1" lang="en-US"/>
              <a:t>a </a:t>
            </a:r>
            <a:r>
              <a:rPr lang="en-US"/>
              <a:t>in the template (reference) minutiae set is said to be in correspondence with minutia </a:t>
            </a:r>
            <a:r>
              <a:rPr i="1" lang="en-US"/>
              <a:t>b </a:t>
            </a:r>
            <a:r>
              <a:rPr lang="en-US"/>
              <a:t>in the query minutiae set if and only if their distance is within a predefined distance threshold (say, 15 pixels) and the angle between their directions is within another predefined angle threshold (say, 20 degrees)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SCORE</a:t>
            </a:r>
            <a:endParaRPr/>
          </a:p>
        </p:txBody>
      </p:sp>
      <p:sp>
        <p:nvSpPr>
          <p:cNvPr id="1441" name="Google Shape;1441;p1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we need to compute a match score, which is then compared to a predefined threshold to classify the two fingerprints as a genuine match (they come from the same finger) or an impostor match (they come from two different fingers).</a:t>
            </a:r>
            <a:endParaRPr/>
          </a:p>
          <a:p>
            <a:pPr indent="-342900" lvl="0" marL="342900" rtl="0" algn="l">
              <a:spcBef>
                <a:spcPts val="640"/>
              </a:spcBef>
              <a:spcAft>
                <a:spcPts val="0"/>
              </a:spcAft>
              <a:buClr>
                <a:schemeClr val="dk1"/>
              </a:buClr>
              <a:buSzPts val="3200"/>
              <a:buChar char="•"/>
            </a:pPr>
            <a:r>
              <a:rPr lang="en-US"/>
              <a:t>This problem can be viewed as a two-class classification problem with genuine match as class-1 and impostor match as class-2.</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MATCH SCORE</a:t>
            </a:r>
            <a:endParaRPr/>
          </a:p>
        </p:txBody>
      </p:sp>
      <p:pic>
        <p:nvPicPr>
          <p:cNvPr descr="F:\July 2020 -Dec 2020\biometrics\images\unit 2 images\MATCHSCORE.PNG" id="1447" name="Google Shape;1447;p175"/>
          <p:cNvPicPr preferRelativeResize="0"/>
          <p:nvPr>
            <p:ph idx="1" type="body"/>
          </p:nvPr>
        </p:nvPicPr>
        <p:blipFill rotWithShape="1">
          <a:blip r:embed="rId3">
            <a:alphaModFix/>
          </a:blip>
          <a:srcRect b="0" l="0" r="0" t="0"/>
          <a:stretch/>
        </p:blipFill>
        <p:spPr>
          <a:xfrm>
            <a:off x="755576" y="1844824"/>
            <a:ext cx="7026797" cy="378549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SYNTHESIS</a:t>
            </a:r>
            <a:endParaRPr/>
          </a:p>
        </p:txBody>
      </p:sp>
      <p:sp>
        <p:nvSpPr>
          <p:cNvPr id="1453" name="Google Shape;1453;p1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Fingerprint synthesis refers to generating artificial fingerprint images that are similar to real fingerprint images. </a:t>
            </a:r>
            <a:endParaRPr/>
          </a:p>
          <a:p>
            <a:pPr indent="-342900" lvl="0" marL="342900" rtl="0" algn="l">
              <a:spcBef>
                <a:spcPts val="592"/>
              </a:spcBef>
              <a:spcAft>
                <a:spcPts val="0"/>
              </a:spcAft>
              <a:buClr>
                <a:schemeClr val="dk1"/>
              </a:buClr>
              <a:buSzPct val="100000"/>
              <a:buChar char="•"/>
            </a:pPr>
            <a:r>
              <a:rPr lang="en-US"/>
              <a:t>Fingerprint synthesis is mainly used for generating a large database of fingerprints for testing fingerprint recognition algorithms since</a:t>
            </a:r>
            <a:endParaRPr/>
          </a:p>
          <a:p>
            <a:pPr indent="0" lvl="0" marL="0" rtl="0" algn="l">
              <a:spcBef>
                <a:spcPts val="592"/>
              </a:spcBef>
              <a:spcAft>
                <a:spcPts val="0"/>
              </a:spcAft>
              <a:buClr>
                <a:schemeClr val="dk1"/>
              </a:buClr>
              <a:buSzPct val="100000"/>
              <a:buNone/>
            </a:pPr>
            <a:r>
              <a:rPr lang="en-US"/>
              <a:t>   collecting large databases of real fingerprint images is expensive both in terms of money and time.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Level 1 feature synthesis</a:t>
            </a:r>
            <a:endParaRPr/>
          </a:p>
        </p:txBody>
      </p:sp>
      <p:pic>
        <p:nvPicPr>
          <p:cNvPr descr="F:\July 2020 -Dec 2020\biometrics\images\unit 2 images\level1synthesis.PNG" id="1459" name="Google Shape;1459;p177"/>
          <p:cNvPicPr preferRelativeResize="0"/>
          <p:nvPr>
            <p:ph idx="1" type="body"/>
          </p:nvPr>
        </p:nvPicPr>
        <p:blipFill rotWithShape="1">
          <a:blip r:embed="rId3">
            <a:alphaModFix/>
          </a:blip>
          <a:srcRect b="0" l="0" r="0" t="0"/>
          <a:stretch/>
        </p:blipFill>
        <p:spPr>
          <a:xfrm>
            <a:off x="755576" y="1124744"/>
            <a:ext cx="6840760" cy="6048672"/>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simulated fingerprint.PNG" id="1465" name="Google Shape;1465;p178"/>
          <p:cNvPicPr preferRelativeResize="0"/>
          <p:nvPr>
            <p:ph idx="1" type="body"/>
          </p:nvPr>
        </p:nvPicPr>
        <p:blipFill rotWithShape="1">
          <a:blip r:embed="rId3">
            <a:alphaModFix/>
          </a:blip>
          <a:srcRect b="0" l="0" r="0" t="0"/>
          <a:stretch/>
        </p:blipFill>
        <p:spPr>
          <a:xfrm>
            <a:off x="1187624" y="2060848"/>
            <a:ext cx="6912768" cy="396044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2 synthesis</a:t>
            </a:r>
            <a:endParaRPr/>
          </a:p>
        </p:txBody>
      </p:sp>
      <p:sp>
        <p:nvSpPr>
          <p:cNvPr id="1471" name="Google Shape;1471;p17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Ridge pattern is generated by performing Gabor filtering on an image initialized with random noise (see Figure 2.36). </a:t>
            </a:r>
            <a:endParaRPr/>
          </a:p>
          <a:p>
            <a:pPr indent="-342900" lvl="0" marL="342900" rtl="0" algn="l">
              <a:spcBef>
                <a:spcPts val="592"/>
              </a:spcBef>
              <a:spcAft>
                <a:spcPts val="0"/>
              </a:spcAft>
              <a:buClr>
                <a:schemeClr val="dk1"/>
              </a:buClr>
              <a:buSzPct val="100000"/>
              <a:buChar char="•"/>
            </a:pPr>
            <a:r>
              <a:rPr lang="en-US"/>
              <a:t>Parameters of Gabor filters are the simulated orientation field and ridge frequency. </a:t>
            </a:r>
            <a:endParaRPr/>
          </a:p>
          <a:p>
            <a:pPr indent="-342900" lvl="0" marL="342900" rtl="0" algn="l">
              <a:spcBef>
                <a:spcPts val="592"/>
              </a:spcBef>
              <a:spcAft>
                <a:spcPts val="0"/>
              </a:spcAft>
              <a:buClr>
                <a:schemeClr val="dk1"/>
              </a:buClr>
              <a:buSzPct val="100000"/>
              <a:buChar char="•"/>
            </a:pPr>
            <a:r>
              <a:rPr lang="en-US"/>
              <a:t>The noise at each pixel follows uniform distribution in the range [0</a:t>
            </a:r>
            <a:r>
              <a:rPr i="1" lang="en-US"/>
              <a:t>,</a:t>
            </a:r>
            <a:r>
              <a:rPr lang="en-US"/>
              <a:t>255].</a:t>
            </a:r>
            <a:endParaRPr/>
          </a:p>
          <a:p>
            <a:pPr indent="-342900" lvl="0" marL="342900" rtl="0" algn="l">
              <a:spcBef>
                <a:spcPts val="592"/>
              </a:spcBef>
              <a:spcAft>
                <a:spcPts val="0"/>
              </a:spcAft>
              <a:buClr>
                <a:schemeClr val="dk1"/>
              </a:buClr>
              <a:buSzPct val="100000"/>
              <a:buChar char="•"/>
            </a:pPr>
            <a:r>
              <a:rPr lang="en-US"/>
              <a:t>the synthesized images shown in Figure 2.37 appear different from real fingerprint images. As an example, there are no sweat pores on ridges and the ridge contours are too straight</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image</a:t>
            </a:r>
            <a:endParaRPr/>
          </a:p>
        </p:txBody>
      </p:sp>
      <p:pic>
        <p:nvPicPr>
          <p:cNvPr descr="F:\July 2020 -Dec 2020\biometrics\images\unit 2 images\noise image.PNG" id="1477" name="Google Shape;1477;p180"/>
          <p:cNvPicPr preferRelativeResize="0"/>
          <p:nvPr>
            <p:ph idx="1" type="body"/>
          </p:nvPr>
        </p:nvPicPr>
        <p:blipFill rotWithShape="1">
          <a:blip r:embed="rId3">
            <a:alphaModFix/>
          </a:blip>
          <a:srcRect b="0" l="0" r="0" t="0"/>
          <a:stretch/>
        </p:blipFill>
        <p:spPr>
          <a:xfrm>
            <a:off x="1043608" y="2132856"/>
            <a:ext cx="7272808" cy="4248472"/>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2</a:t>
            </a:r>
            <a:endParaRPr/>
          </a:p>
        </p:txBody>
      </p:sp>
      <p:pic>
        <p:nvPicPr>
          <p:cNvPr descr="F:\July 2020 -Dec 2020\biometrics\images\unit 2 images\simulatedsyn2.PNG" id="1483" name="Google Shape;1483;p181"/>
          <p:cNvPicPr preferRelativeResize="0"/>
          <p:nvPr>
            <p:ph idx="1" type="body"/>
          </p:nvPr>
        </p:nvPicPr>
        <p:blipFill rotWithShape="1">
          <a:blip r:embed="rId3">
            <a:alphaModFix/>
          </a:blip>
          <a:srcRect b="0" l="0" r="0" t="0"/>
          <a:stretch/>
        </p:blipFill>
        <p:spPr>
          <a:xfrm>
            <a:off x="755576" y="1700808"/>
            <a:ext cx="7416824" cy="468052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489" name="Google Shape;1489;p1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ctr">
              <a:spcBef>
                <a:spcPts val="0"/>
              </a:spcBef>
              <a:spcAft>
                <a:spcPts val="0"/>
              </a:spcAft>
              <a:buClr>
                <a:schemeClr val="dk1"/>
              </a:buClr>
              <a:buSzPts val="3200"/>
              <a:buChar char="•"/>
            </a:pPr>
            <a:r>
              <a:rPr lang="en-US"/>
              <a:t>Palmprint features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457200" y="289560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Preprocessing</a:t>
            </a:r>
            <a:endParaRPr/>
          </a:p>
        </p:txBody>
      </p:sp>
      <p:sp>
        <p:nvSpPr>
          <p:cNvPr id="219" name="Google Shape;21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221" name="Google Shape;22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Palmprint features</a:t>
            </a:r>
            <a:endParaRPr/>
          </a:p>
        </p:txBody>
      </p:sp>
      <p:sp>
        <p:nvSpPr>
          <p:cNvPr id="1495" name="Google Shape;1495;p1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Friction ridge patterns on the palm of the hand and the sole of the foot (see Figure 2.38) have also been claimed to be unique and permanent and thus can be used for personal identification.</a:t>
            </a:r>
            <a:endParaRPr/>
          </a:p>
          <a:p>
            <a:pPr indent="-342900" lvl="0" marL="342900" rtl="0" algn="l">
              <a:spcBef>
                <a:spcPts val="544"/>
              </a:spcBef>
              <a:spcAft>
                <a:spcPts val="0"/>
              </a:spcAft>
              <a:buClr>
                <a:schemeClr val="dk1"/>
              </a:buClr>
              <a:buSzPct val="100000"/>
              <a:buChar char="•"/>
            </a:pPr>
            <a:r>
              <a:rPr lang="en-US"/>
              <a:t> It is understandable that palmprints and sole prints have fewer applications than fingerprints since it is not as convenient to capture them compared to fingerprints. </a:t>
            </a:r>
            <a:endParaRPr/>
          </a:p>
          <a:p>
            <a:pPr indent="-342900" lvl="0" marL="342900" rtl="0" algn="l">
              <a:spcBef>
                <a:spcPts val="544"/>
              </a:spcBef>
              <a:spcAft>
                <a:spcPts val="0"/>
              </a:spcAft>
              <a:buClr>
                <a:schemeClr val="dk1"/>
              </a:buClr>
              <a:buSzPct val="100000"/>
              <a:buChar char="•"/>
            </a:pPr>
            <a:r>
              <a:rPr lang="en-US"/>
              <a:t>In fact, sole prints are only used to register newborns in a hospital since it is easier to capture the sole print of newborns than fingerprints or palmprints (newborns tend to keep their fists closed!).</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PALMPRINT</a:t>
            </a:r>
            <a:endParaRPr/>
          </a:p>
        </p:txBody>
      </p:sp>
      <p:sp>
        <p:nvSpPr>
          <p:cNvPr id="1501" name="Google Shape;1501;p18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forensics application is concerned, the main benefit of using palmprints is in latent palmprint matching since it is estimated that about 30% of the latents found at crime scenes are those of palms.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Palmprint</a:t>
            </a:r>
            <a:endParaRPr/>
          </a:p>
        </p:txBody>
      </p:sp>
      <p:sp>
        <p:nvSpPr>
          <p:cNvPr id="1507" name="Google Shape;1507;p18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matching palmprints is more complicated than matching fingerprints.</a:t>
            </a:r>
            <a:endParaRPr/>
          </a:p>
          <a:p>
            <a:pPr indent="-342900" lvl="0" marL="342900" rtl="0" algn="l">
              <a:spcBef>
                <a:spcPts val="640"/>
              </a:spcBef>
              <a:spcAft>
                <a:spcPts val="0"/>
              </a:spcAft>
              <a:buClr>
                <a:schemeClr val="dk1"/>
              </a:buClr>
              <a:buSzPts val="3200"/>
              <a:buChar char="•"/>
            </a:pPr>
            <a:r>
              <a:rPr lang="en-US"/>
              <a:t>First of all, in terms of image acquisition, it is more challenging to capture palmprints than fingerprints since the sensors are larger and more expensive and greater user cooperation is required to ensure a good quality palmprint image due to the concavity of the palm surface.</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513" name="Google Shape;1513;p1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palmprints, like fingerprints, are also friction ridge patterns, minutiae can also be used to match palmprints. </a:t>
            </a:r>
            <a:endParaRPr/>
          </a:p>
          <a:p>
            <a:pPr indent="-342900" lvl="0" marL="342900" rtl="0" algn="l">
              <a:spcBef>
                <a:spcPts val="640"/>
              </a:spcBef>
              <a:spcAft>
                <a:spcPts val="0"/>
              </a:spcAft>
              <a:buClr>
                <a:schemeClr val="dk1"/>
              </a:buClr>
              <a:buSzPts val="3200"/>
              <a:buChar char="•"/>
            </a:pPr>
            <a:r>
              <a:rPr lang="en-US"/>
              <a:t>number of minutiae in a palmprint is an order of magnitude larger than the number of minutiae in a fingerprint (around 800 for palmprints vs. 80 for fingerprints)</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Friction ridge patterns on palm</a:t>
            </a:r>
            <a:endParaRPr/>
          </a:p>
        </p:txBody>
      </p:sp>
      <p:pic>
        <p:nvPicPr>
          <p:cNvPr descr="F:\July 2020 -Dec 2020\biometrics\images\unit 2 images\frictionedgepalmprint.PNG" id="1519" name="Google Shape;1519;p187"/>
          <p:cNvPicPr preferRelativeResize="0"/>
          <p:nvPr>
            <p:ph idx="1" type="body"/>
          </p:nvPr>
        </p:nvPicPr>
        <p:blipFill rotWithShape="1">
          <a:blip r:embed="rId3">
            <a:alphaModFix/>
          </a:blip>
          <a:srcRect b="0" l="0" r="0" t="0"/>
          <a:stretch/>
        </p:blipFill>
        <p:spPr>
          <a:xfrm>
            <a:off x="1115616" y="1772816"/>
            <a:ext cx="6624736" cy="4896544"/>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Palmprint features</a:t>
            </a:r>
            <a:endParaRPr/>
          </a:p>
        </p:txBody>
      </p:sp>
      <p:sp>
        <p:nvSpPr>
          <p:cNvPr id="1525" name="Google Shape;1525;p1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Palmprints consist of two unique features, namely, the palmar friction ridges and the palmar flexion creases.</a:t>
            </a:r>
            <a:endParaRPr/>
          </a:p>
          <a:p>
            <a:pPr indent="-342900" lvl="0" marL="342900" rtl="0" algn="l">
              <a:spcBef>
                <a:spcPts val="592"/>
              </a:spcBef>
              <a:spcAft>
                <a:spcPts val="0"/>
              </a:spcAft>
              <a:buClr>
                <a:schemeClr val="dk1"/>
              </a:buClr>
              <a:buSzPct val="100000"/>
              <a:buChar char="•"/>
            </a:pPr>
            <a:r>
              <a:rPr lang="en-US"/>
              <a:t>Flexion creases are the firmer attachment areas to the basalskin structure. </a:t>
            </a:r>
            <a:endParaRPr/>
          </a:p>
          <a:p>
            <a:pPr indent="-342900" lvl="0" marL="342900" rtl="0" algn="l">
              <a:spcBef>
                <a:spcPts val="592"/>
              </a:spcBef>
              <a:spcAft>
                <a:spcPts val="0"/>
              </a:spcAft>
              <a:buClr>
                <a:schemeClr val="dk1"/>
              </a:buClr>
              <a:buSzPct val="100000"/>
              <a:buChar char="•"/>
            </a:pPr>
            <a:r>
              <a:rPr lang="en-US"/>
              <a:t>Flexion creases appear before the formation of friction ridges during the embryonic skin development stage, and both of these features are claimed to be immutable, permanent, and unique to an individual</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Flexion creases</a:t>
            </a:r>
            <a:endParaRPr/>
          </a:p>
        </p:txBody>
      </p:sp>
      <p:sp>
        <p:nvSpPr>
          <p:cNvPr id="1531" name="Google Shape;1531;p1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three major types of</a:t>
            </a:r>
            <a:endParaRPr/>
          </a:p>
          <a:p>
            <a:pPr indent="-342900" lvl="0" marL="342900" rtl="0" algn="l">
              <a:spcBef>
                <a:spcPts val="640"/>
              </a:spcBef>
              <a:spcAft>
                <a:spcPts val="0"/>
              </a:spcAft>
              <a:buClr>
                <a:schemeClr val="dk1"/>
              </a:buClr>
              <a:buSzPts val="3200"/>
              <a:buChar char="•"/>
            </a:pPr>
            <a:r>
              <a:rPr lang="en-US"/>
              <a:t>flexion creases that are most clearly visible in a palmprint are: </a:t>
            </a:r>
            <a:endParaRPr/>
          </a:p>
          <a:p>
            <a:pPr indent="-342900" lvl="0" marL="342900" rtl="0" algn="l">
              <a:spcBef>
                <a:spcPts val="640"/>
              </a:spcBef>
              <a:spcAft>
                <a:spcPts val="0"/>
              </a:spcAft>
              <a:buClr>
                <a:schemeClr val="dk1"/>
              </a:buClr>
              <a:buSzPts val="3200"/>
              <a:buChar char="•"/>
            </a:pPr>
            <a:r>
              <a:rPr lang="en-US"/>
              <a:t>distal transverse crease, </a:t>
            </a:r>
            <a:endParaRPr/>
          </a:p>
          <a:p>
            <a:pPr indent="-342900" lvl="0" marL="342900" rtl="0" algn="l">
              <a:spcBef>
                <a:spcPts val="640"/>
              </a:spcBef>
              <a:spcAft>
                <a:spcPts val="0"/>
              </a:spcAft>
              <a:buClr>
                <a:schemeClr val="dk1"/>
              </a:buClr>
              <a:buSzPts val="3200"/>
              <a:buChar char="•"/>
            </a:pPr>
            <a:r>
              <a:rPr lang="en-US"/>
              <a:t>proximal transverse crease, </a:t>
            </a:r>
            <a:endParaRPr/>
          </a:p>
          <a:p>
            <a:pPr indent="-342900" lvl="0" marL="342900" rtl="0" algn="l">
              <a:spcBef>
                <a:spcPts val="640"/>
              </a:spcBef>
              <a:spcAft>
                <a:spcPts val="0"/>
              </a:spcAft>
              <a:buClr>
                <a:schemeClr val="dk1"/>
              </a:buClr>
              <a:buSzPts val="3200"/>
              <a:buChar char="•"/>
            </a:pPr>
            <a:r>
              <a:rPr lang="en-US"/>
              <a:t>radial transverse crease (see Figure 2.39).</a:t>
            </a:r>
            <a:endParaRPr/>
          </a:p>
          <a:p>
            <a:pPr indent="-342900" lvl="0" marL="342900" rtl="0" algn="l">
              <a:spcBef>
                <a:spcPts val="640"/>
              </a:spcBef>
              <a:spcAft>
                <a:spcPts val="0"/>
              </a:spcAft>
              <a:buClr>
                <a:schemeClr val="dk1"/>
              </a:buClr>
              <a:buSzPts val="3200"/>
              <a:buChar char="•"/>
            </a:pPr>
            <a:r>
              <a:rPr lang="en-US"/>
              <a:t>resolutions much greater than 500 ppi are needed to observe pores.</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Palm print features</a:t>
            </a:r>
            <a:endParaRPr/>
          </a:p>
        </p:txBody>
      </p:sp>
      <p:pic>
        <p:nvPicPr>
          <p:cNvPr descr="F:\July 2020 -Dec 2020\biometrics\images\unit 2 images\palmprint features.PNG" id="1537" name="Google Shape;1537;p190"/>
          <p:cNvPicPr preferRelativeResize="0"/>
          <p:nvPr>
            <p:ph idx="1" type="body"/>
          </p:nvPr>
        </p:nvPicPr>
        <p:blipFill rotWithShape="1">
          <a:blip r:embed="rId3">
            <a:alphaModFix/>
          </a:blip>
          <a:srcRect b="0" l="0" r="0" t="0"/>
          <a:stretch/>
        </p:blipFill>
        <p:spPr>
          <a:xfrm>
            <a:off x="827584" y="1844824"/>
            <a:ext cx="7488832" cy="4248472"/>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Palmprint recognition in forensics</a:t>
            </a:r>
            <a:endParaRPr/>
          </a:p>
        </p:txBody>
      </p:sp>
      <p:sp>
        <p:nvSpPr>
          <p:cNvPr id="1543" name="Google Shape;1543;p191"/>
          <p:cNvSpPr txBox="1"/>
          <p:nvPr>
            <p:ph idx="1" type="body"/>
          </p:nvPr>
        </p:nvSpPr>
        <p:spPr>
          <a:xfrm>
            <a:off x="467544" y="1484784"/>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The main use of palmprint recognition has been to identify suspects by matching latent palmprints lifted from crime scenes against law enforcement palmprint databases. </a:t>
            </a:r>
            <a:endParaRPr/>
          </a:p>
          <a:p>
            <a:pPr indent="-342900" lvl="0" marL="342900" rtl="0" algn="l">
              <a:spcBef>
                <a:spcPts val="480"/>
              </a:spcBef>
              <a:spcAft>
                <a:spcPts val="0"/>
              </a:spcAft>
              <a:buClr>
                <a:schemeClr val="dk1"/>
              </a:buClr>
              <a:buSzPts val="2400"/>
              <a:buChar char="•"/>
            </a:pPr>
            <a:r>
              <a:rPr lang="en-US" sz="2400"/>
              <a:t>To achieve high accuracy, minutiae are the main features used in latent palmprint matching, which requires that palmprints be captured at 500 ppi or higher resolution. </a:t>
            </a:r>
            <a:endParaRPr/>
          </a:p>
          <a:p>
            <a:pPr indent="-342900" lvl="0" marL="342900" rtl="0" algn="l">
              <a:spcBef>
                <a:spcPts val="480"/>
              </a:spcBef>
              <a:spcAft>
                <a:spcPts val="0"/>
              </a:spcAft>
              <a:buClr>
                <a:schemeClr val="dk1"/>
              </a:buClr>
              <a:buSzPts val="2400"/>
              <a:buChar char="•"/>
            </a:pPr>
            <a:r>
              <a:rPr lang="en-US" sz="2400"/>
              <a:t>due to the large size of the palm area, the number of minutiae in a palmprint is approximately ten times the number of minutiae in a rolled fingerprint. It is due to this computational complexity that full</a:t>
            </a:r>
            <a:endParaRPr/>
          </a:p>
          <a:p>
            <a:pPr indent="-342900" lvl="0" marL="342900" rtl="0" algn="l">
              <a:spcBef>
                <a:spcPts val="480"/>
              </a:spcBef>
              <a:spcAft>
                <a:spcPts val="0"/>
              </a:spcAft>
              <a:buClr>
                <a:schemeClr val="dk1"/>
              </a:buClr>
              <a:buSzPts val="2400"/>
              <a:buChar char="•"/>
            </a:pPr>
            <a:r>
              <a:rPr lang="en-US" sz="2400"/>
              <a:t>palmprint to full palmprint matching is rarely performed, especially when ten (finger) print match provides sufficient accuracy in forensics, law enforcement, and border crossing applications.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549" name="Google Shape;1549;p1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The texture of a high resolution palmprint is very similar to a fingerprint, many minutiae extraction and matching techniques for fingerprints are directly applicable to palmprints. </a:t>
            </a:r>
            <a:endParaRPr/>
          </a:p>
          <a:p>
            <a:pPr indent="-342900" lvl="0" marL="342900" rtl="0" algn="l">
              <a:spcBef>
                <a:spcPts val="640"/>
              </a:spcBef>
              <a:spcAft>
                <a:spcPts val="0"/>
              </a:spcAft>
              <a:buClr>
                <a:schemeClr val="dk1"/>
              </a:buClr>
              <a:buSzPts val="3200"/>
              <a:buChar char="•"/>
            </a:pPr>
            <a:r>
              <a:rPr lang="en-US"/>
              <a:t>However, there is one major difference between palmprints and fingerprints, namely the presence of a large number of creases in palmprints.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Preprocessing</a:t>
            </a:r>
            <a:endParaRPr/>
          </a:p>
        </p:txBody>
      </p:sp>
      <p:sp>
        <p:nvSpPr>
          <p:cNvPr id="227" name="Google Shape;22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Preprocessing involves steps to make image suitable for feature extraction and matching</a:t>
            </a:r>
            <a:endParaRPr/>
          </a:p>
          <a:p>
            <a:pPr indent="-342900" lvl="0" marL="342900" rtl="0" algn="l">
              <a:spcBef>
                <a:spcPts val="640"/>
              </a:spcBef>
              <a:spcAft>
                <a:spcPts val="0"/>
              </a:spcAft>
              <a:buClr>
                <a:schemeClr val="dk1"/>
              </a:buClr>
              <a:buSzPts val="3200"/>
              <a:buFont typeface="Arial"/>
              <a:buNone/>
            </a:pPr>
            <a:r>
              <a:t/>
            </a:r>
            <a:endParaRPr/>
          </a:p>
        </p:txBody>
      </p:sp>
      <p:sp>
        <p:nvSpPr>
          <p:cNvPr id="228" name="Google Shape;228;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31"/>
          <p:cNvSpPr/>
          <p:nvPr/>
        </p:nvSpPr>
        <p:spPr>
          <a:xfrm>
            <a:off x="3581400" y="3124200"/>
            <a:ext cx="1905000" cy="685800"/>
          </a:xfrm>
          <a:prstGeom prst="rect">
            <a:avLst/>
          </a:prstGeom>
          <a:solidFill>
            <a:schemeClr val="dk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Preprocessing</a:t>
            </a:r>
            <a:endParaRPr/>
          </a:p>
        </p:txBody>
      </p:sp>
      <p:sp>
        <p:nvSpPr>
          <p:cNvPr id="230" name="Google Shape;230;p31"/>
          <p:cNvSpPr/>
          <p:nvPr/>
        </p:nvSpPr>
        <p:spPr>
          <a:xfrm>
            <a:off x="1066800" y="4648200"/>
            <a:ext cx="1905000" cy="685800"/>
          </a:xfrm>
          <a:prstGeom prst="rect">
            <a:avLst/>
          </a:prstGeom>
          <a:solidFill>
            <a:schemeClr val="dk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Image Enhancement</a:t>
            </a:r>
            <a:endParaRPr/>
          </a:p>
        </p:txBody>
      </p:sp>
      <p:sp>
        <p:nvSpPr>
          <p:cNvPr id="231" name="Google Shape;231;p31"/>
          <p:cNvSpPr/>
          <p:nvPr/>
        </p:nvSpPr>
        <p:spPr>
          <a:xfrm>
            <a:off x="6400800" y="4648200"/>
            <a:ext cx="1905000" cy="685800"/>
          </a:xfrm>
          <a:prstGeom prst="rect">
            <a:avLst/>
          </a:prstGeom>
          <a:solidFill>
            <a:schemeClr val="dk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ROI Detection</a:t>
            </a:r>
            <a:endParaRPr/>
          </a:p>
        </p:txBody>
      </p:sp>
      <p:cxnSp>
        <p:nvCxnSpPr>
          <p:cNvPr id="232" name="Google Shape;232;p31"/>
          <p:cNvCxnSpPr>
            <a:endCxn id="230" idx="0"/>
          </p:cNvCxnSpPr>
          <p:nvPr/>
        </p:nvCxnSpPr>
        <p:spPr>
          <a:xfrm flipH="1">
            <a:off x="2019300" y="3810000"/>
            <a:ext cx="2171700" cy="838200"/>
          </a:xfrm>
          <a:prstGeom prst="straightConnector1">
            <a:avLst/>
          </a:prstGeom>
          <a:noFill/>
          <a:ln cap="flat" cmpd="sng" w="9525">
            <a:solidFill>
              <a:schemeClr val="lt1"/>
            </a:solidFill>
            <a:prstDash val="solid"/>
            <a:round/>
            <a:headEnd len="sm" w="sm" type="none"/>
            <a:tailEnd len="med" w="med" type="stealth"/>
          </a:ln>
        </p:spPr>
      </p:cxnSp>
      <p:cxnSp>
        <p:nvCxnSpPr>
          <p:cNvPr id="233" name="Google Shape;233;p31"/>
          <p:cNvCxnSpPr/>
          <p:nvPr/>
        </p:nvCxnSpPr>
        <p:spPr>
          <a:xfrm>
            <a:off x="4876800" y="3810000"/>
            <a:ext cx="2286000" cy="762000"/>
          </a:xfrm>
          <a:prstGeom prst="straightConnector1">
            <a:avLst/>
          </a:prstGeom>
          <a:noFill/>
          <a:ln cap="flat" cmpd="sng" w="9525">
            <a:solidFill>
              <a:schemeClr val="lt1"/>
            </a:solidFill>
            <a:prstDash val="solid"/>
            <a:round/>
            <a:headEnd len="sm" w="sm" type="none"/>
            <a:tailEnd len="med" w="med" type="stealth"/>
          </a:ln>
        </p:spPr>
      </p:cxnSp>
      <p:sp>
        <p:nvSpPr>
          <p:cNvPr id="234" name="Google Shape;234;p31"/>
          <p:cNvSpPr/>
          <p:nvPr/>
        </p:nvSpPr>
        <p:spPr>
          <a:xfrm>
            <a:off x="3352800" y="4648200"/>
            <a:ext cx="2667000" cy="685800"/>
          </a:xfrm>
          <a:prstGeom prst="rect">
            <a:avLst/>
          </a:prstGeom>
          <a:solidFill>
            <a:schemeClr val="dk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Removing Specular Highlights</a:t>
            </a:r>
            <a:endParaRPr/>
          </a:p>
        </p:txBody>
      </p:sp>
      <p:cxnSp>
        <p:nvCxnSpPr>
          <p:cNvPr id="235" name="Google Shape;235;p31"/>
          <p:cNvCxnSpPr/>
          <p:nvPr/>
        </p:nvCxnSpPr>
        <p:spPr>
          <a:xfrm rot="5400000">
            <a:off x="4152901" y="4229100"/>
            <a:ext cx="838200" cy="3175"/>
          </a:xfrm>
          <a:prstGeom prst="straightConnector1">
            <a:avLst/>
          </a:prstGeom>
          <a:noFill/>
          <a:ln cap="flat" cmpd="sng" w="9525">
            <a:solidFill>
              <a:schemeClr val="lt1"/>
            </a:solidFill>
            <a:prstDash val="solid"/>
            <a:round/>
            <a:headEnd len="sm" w="sm" type="none"/>
            <a:tailEnd len="med" w="med" type="stealth"/>
          </a:ln>
        </p:spPr>
      </p:cxnSp>
      <p:sp>
        <p:nvSpPr>
          <p:cNvPr id="236" name="Google Shape;236;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555" name="Google Shape;1555;p1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There is one major difference between palmprints and fingerprints, namely the presence of a large number of creases in palmprints.</a:t>
            </a:r>
            <a:endParaRPr/>
          </a:p>
          <a:p>
            <a:pPr indent="-342900" lvl="0" marL="342900" rtl="0" algn="l">
              <a:spcBef>
                <a:spcPts val="640"/>
              </a:spcBef>
              <a:spcAft>
                <a:spcPts val="0"/>
              </a:spcAft>
              <a:buClr>
                <a:schemeClr val="dk1"/>
              </a:buClr>
              <a:buSzPts val="3200"/>
              <a:buChar char="•"/>
            </a:pPr>
            <a:r>
              <a:rPr lang="en-US"/>
              <a:t>Due to these creases, ridge orientation field estimation algorithms for fingerprints do not perform very well.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561" name="Google Shape;1561;p1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modified orientation field estimation algorithm to handle the creases in palmprints consists of the following steps:</a:t>
            </a:r>
            <a:endParaRPr/>
          </a:p>
          <a:p>
            <a:pPr indent="-342900" lvl="0" marL="342900" rtl="0" algn="l">
              <a:spcBef>
                <a:spcPts val="496"/>
              </a:spcBef>
              <a:spcAft>
                <a:spcPts val="0"/>
              </a:spcAft>
              <a:buClr>
                <a:schemeClr val="dk1"/>
              </a:buClr>
              <a:buSzPct val="100000"/>
              <a:buChar char="•"/>
            </a:pPr>
            <a:r>
              <a:rPr lang="en-US"/>
              <a:t>1. Detect a set of six strongest sinusoid waves in the Fourier transform of each local block (16</a:t>
            </a:r>
            <a:r>
              <a:rPr i="1" lang="en-US"/>
              <a:t>×</a:t>
            </a:r>
            <a:r>
              <a:rPr lang="en-US"/>
              <a:t>16 pixels) in a palmprint.</a:t>
            </a:r>
            <a:endParaRPr/>
          </a:p>
          <a:p>
            <a:pPr indent="-342900" lvl="0" marL="342900" rtl="0" algn="l">
              <a:spcBef>
                <a:spcPts val="496"/>
              </a:spcBef>
              <a:spcAft>
                <a:spcPts val="0"/>
              </a:spcAft>
              <a:buClr>
                <a:schemeClr val="dk1"/>
              </a:buClr>
              <a:buSzPct val="100000"/>
              <a:buChar char="•"/>
            </a:pPr>
            <a:r>
              <a:rPr lang="en-US"/>
              <a:t>2. Cluster the strongest waves that are compatible with each other into a set of seed orientation fields. Two waves in adjacent blocks are said to be compatible if their</a:t>
            </a:r>
            <a:endParaRPr/>
          </a:p>
          <a:p>
            <a:pPr indent="0" lvl="0" marL="0" rtl="0" algn="l">
              <a:spcBef>
                <a:spcPts val="496"/>
              </a:spcBef>
              <a:spcAft>
                <a:spcPts val="0"/>
              </a:spcAft>
              <a:buClr>
                <a:schemeClr val="dk1"/>
              </a:buClr>
              <a:buSzPct val="100000"/>
              <a:buNone/>
            </a:pPr>
            <a:r>
              <a:rPr lang="en-US"/>
              <a:t>     orientation and frequency are similar.</a:t>
            </a:r>
            <a:endParaRPr/>
          </a:p>
          <a:p>
            <a:pPr indent="-342900" lvl="0" marL="342900" rtl="0" algn="l">
              <a:spcBef>
                <a:spcPts val="496"/>
              </a:spcBef>
              <a:spcAft>
                <a:spcPts val="0"/>
              </a:spcAft>
              <a:buClr>
                <a:schemeClr val="dk1"/>
              </a:buClr>
              <a:buSzPct val="100000"/>
              <a:buChar char="•"/>
            </a:pPr>
            <a:r>
              <a:rPr lang="en-US"/>
              <a:t>3. Grow each seed orientation field by including adjacent and compatible waves.</a:t>
            </a:r>
            <a:endParaRPr/>
          </a:p>
          <a:p>
            <a:pPr indent="-342900" lvl="0" marL="342900" rtl="0" algn="l">
              <a:spcBef>
                <a:spcPts val="496"/>
              </a:spcBef>
              <a:spcAft>
                <a:spcPts val="0"/>
              </a:spcAft>
              <a:buClr>
                <a:schemeClr val="dk1"/>
              </a:buClr>
              <a:buSzPct val="100000"/>
              <a:buChar char="•"/>
            </a:pPr>
            <a:r>
              <a:rPr lang="en-US"/>
              <a:t>4. Select the largest seed as the final orientation field.</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567" name="Google Shape;1567;p19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After the orientation field is obtained, the fingerprint feature extraction steps, including Gabor filtering, binarization, thinning, and minutiae extraction, can be directly used for palmprint processing and matching.</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MATED PALM PRINTS.PNG" id="1573" name="Google Shape;1573;p196"/>
          <p:cNvPicPr preferRelativeResize="0"/>
          <p:nvPr>
            <p:ph idx="1" type="body"/>
          </p:nvPr>
        </p:nvPicPr>
        <p:blipFill rotWithShape="1">
          <a:blip r:embed="rId3">
            <a:alphaModFix/>
          </a:blip>
          <a:srcRect b="0" l="0" r="0" t="0"/>
          <a:stretch/>
        </p:blipFill>
        <p:spPr>
          <a:xfrm>
            <a:off x="323528" y="1988841"/>
            <a:ext cx="8568952" cy="4392488"/>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i="1" lang="en-US"/>
              <a:t>Palmprint recognition for access control</a:t>
            </a:r>
            <a:endParaRPr/>
          </a:p>
        </p:txBody>
      </p:sp>
      <p:sp>
        <p:nvSpPr>
          <p:cNvPr id="1579" name="Google Shape;1579;p19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spcBef>
                <a:spcPts val="0"/>
              </a:spcBef>
              <a:spcAft>
                <a:spcPts val="0"/>
              </a:spcAft>
              <a:buClr>
                <a:schemeClr val="dk1"/>
              </a:buClr>
              <a:buSzPct val="100000"/>
              <a:buChar char="•"/>
            </a:pPr>
            <a:r>
              <a:rPr lang="en-US"/>
              <a:t>Palmprint recognition systems in forensics need high resolution images (at least 500 ppi), so they employ expensive scanners and have high computational complexity.</a:t>
            </a:r>
            <a:endParaRPr/>
          </a:p>
          <a:p>
            <a:pPr indent="-342900" lvl="0" marL="342900" rtl="0" algn="l">
              <a:spcBef>
                <a:spcPts val="352"/>
              </a:spcBef>
              <a:spcAft>
                <a:spcPts val="0"/>
              </a:spcAft>
              <a:buClr>
                <a:schemeClr val="dk1"/>
              </a:buClr>
              <a:buSzPct val="100000"/>
              <a:buChar char="•"/>
            </a:pPr>
            <a:r>
              <a:rPr lang="en-US"/>
              <a:t>These systems capture palmprints directly using a commodity digital camera such as a webcam.</a:t>
            </a:r>
            <a:endParaRPr/>
          </a:p>
          <a:p>
            <a:pPr indent="-342900" lvl="0" marL="342900" rtl="0" algn="l">
              <a:spcBef>
                <a:spcPts val="352"/>
              </a:spcBef>
              <a:spcAft>
                <a:spcPts val="0"/>
              </a:spcAft>
              <a:buClr>
                <a:schemeClr val="dk1"/>
              </a:buClr>
              <a:buSzPct val="100000"/>
              <a:buChar char="•"/>
            </a:pPr>
            <a:r>
              <a:rPr lang="en-US"/>
              <a:t>Figure 2.42 shows a low resolution palmprint image. Note that ridges and minutiae</a:t>
            </a:r>
            <a:endParaRPr/>
          </a:p>
          <a:p>
            <a:pPr indent="-342900" lvl="0" marL="342900" rtl="0" algn="l">
              <a:spcBef>
                <a:spcPts val="352"/>
              </a:spcBef>
              <a:spcAft>
                <a:spcPts val="0"/>
              </a:spcAft>
              <a:buClr>
                <a:schemeClr val="dk1"/>
              </a:buClr>
              <a:buSzPct val="100000"/>
              <a:buChar char="•"/>
            </a:pPr>
            <a:r>
              <a:rPr lang="en-US"/>
              <a:t>are not clearly visible at this low resolution.</a:t>
            </a:r>
            <a:endParaRPr/>
          </a:p>
          <a:p>
            <a:pPr indent="-342900" lvl="0" marL="342900" rtl="0" algn="l">
              <a:spcBef>
                <a:spcPts val="352"/>
              </a:spcBef>
              <a:spcAft>
                <a:spcPts val="0"/>
              </a:spcAft>
              <a:buClr>
                <a:schemeClr val="dk1"/>
              </a:buClr>
              <a:buSzPct val="100000"/>
              <a:buChar char="•"/>
            </a:pPr>
            <a:r>
              <a:rPr lang="en-US"/>
              <a:t> Therefore, the low resolution palmprint matching systems are mainly based on flexion creases that are still visible. </a:t>
            </a:r>
            <a:endParaRPr/>
          </a:p>
          <a:p>
            <a:pPr indent="-342900" lvl="0" marL="342900" rtl="0" algn="l">
              <a:spcBef>
                <a:spcPts val="352"/>
              </a:spcBef>
              <a:spcAft>
                <a:spcPts val="0"/>
              </a:spcAft>
              <a:buClr>
                <a:schemeClr val="dk1"/>
              </a:buClr>
              <a:buSzPct val="100000"/>
              <a:buChar char="•"/>
            </a:pPr>
            <a:r>
              <a:rPr lang="en-US"/>
              <a:t>The low resolution palmprint recognition systems adopt a processing framework that includes </a:t>
            </a:r>
            <a:endParaRPr/>
          </a:p>
          <a:p>
            <a:pPr indent="0" lvl="0" marL="0" rtl="0" algn="l">
              <a:spcBef>
                <a:spcPts val="352"/>
              </a:spcBef>
              <a:spcAft>
                <a:spcPts val="0"/>
              </a:spcAft>
              <a:buClr>
                <a:schemeClr val="dk1"/>
              </a:buClr>
              <a:buSzPct val="100000"/>
              <a:buNone/>
            </a:pPr>
            <a:r>
              <a:rPr lang="en-US"/>
              <a:t>(a) palmprint cropping and normalization based on detecting two finger</a:t>
            </a:r>
            <a:endParaRPr/>
          </a:p>
          <a:p>
            <a:pPr indent="0" lvl="0" marL="0" rtl="0" algn="l">
              <a:spcBef>
                <a:spcPts val="352"/>
              </a:spcBef>
              <a:spcAft>
                <a:spcPts val="0"/>
              </a:spcAft>
              <a:buClr>
                <a:schemeClr val="dk1"/>
              </a:buClr>
              <a:buSzPct val="100000"/>
              <a:buNone/>
            </a:pPr>
            <a:r>
              <a:rPr lang="en-US"/>
              <a:t>gaps,</a:t>
            </a:r>
            <a:endParaRPr/>
          </a:p>
          <a:p>
            <a:pPr indent="0" lvl="0" marL="0" rtl="0" algn="l">
              <a:spcBef>
                <a:spcPts val="352"/>
              </a:spcBef>
              <a:spcAft>
                <a:spcPts val="0"/>
              </a:spcAft>
              <a:buClr>
                <a:schemeClr val="dk1"/>
              </a:buClr>
              <a:buSzPct val="100000"/>
              <a:buNone/>
            </a:pPr>
            <a:r>
              <a:rPr lang="en-US"/>
              <a:t> (b) filtering the cropped image using 2D Gabor filter with predefined direction</a:t>
            </a:r>
            <a:endParaRPr/>
          </a:p>
          <a:p>
            <a:pPr indent="0" lvl="0" marL="0" rtl="0" algn="l">
              <a:spcBef>
                <a:spcPts val="352"/>
              </a:spcBef>
              <a:spcAft>
                <a:spcPts val="0"/>
              </a:spcAft>
              <a:buClr>
                <a:schemeClr val="dk1"/>
              </a:buClr>
              <a:buSzPct val="100000"/>
              <a:buNone/>
            </a:pPr>
            <a:r>
              <a:rPr lang="en-US"/>
              <a:t>and frequency, </a:t>
            </a:r>
            <a:endParaRPr/>
          </a:p>
          <a:p>
            <a:pPr indent="0" lvl="0" marL="0" rtl="0" algn="l">
              <a:spcBef>
                <a:spcPts val="352"/>
              </a:spcBef>
              <a:spcAft>
                <a:spcPts val="0"/>
              </a:spcAft>
              <a:buClr>
                <a:schemeClr val="dk1"/>
              </a:buClr>
              <a:buSzPct val="100000"/>
              <a:buNone/>
            </a:pPr>
            <a:r>
              <a:rPr lang="en-US"/>
              <a:t> (c) binarizing the real and imaginary images.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585" name="Google Shape;1585;p19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To compute the similarity between two palmprints, the Hamming distance between the foreground (region of interest) real and imaginary binary filtered images of two palmprints is computed and divided by the number of foreground pixels.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9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Face recognition</a:t>
            </a:r>
            <a:endParaRPr/>
          </a:p>
        </p:txBody>
      </p:sp>
      <p:sp>
        <p:nvSpPr>
          <p:cNvPr id="1591" name="Google Shape;1591;p19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200"/>
              <a:buNone/>
            </a:pPr>
            <a:r>
              <a:rPr i="1" lang="en-US">
                <a:solidFill>
                  <a:schemeClr val="dk1"/>
                </a:solidFill>
              </a:rPr>
              <a:t>Face recognition and acquisition</a:t>
            </a:r>
            <a:endParaRPr/>
          </a:p>
          <a:p>
            <a:pPr indent="0" lvl="0" marL="0" rtl="0" algn="ctr">
              <a:spcBef>
                <a:spcPts val="640"/>
              </a:spcBef>
              <a:spcAft>
                <a:spcPts val="0"/>
              </a:spcAft>
              <a:buClr>
                <a:schemeClr val="dk1"/>
              </a:buClr>
              <a:buSzPts val="3200"/>
              <a:buNone/>
            </a:pPr>
            <a:r>
              <a:rPr i="1" lang="en-US">
                <a:solidFill>
                  <a:schemeClr val="dk1"/>
                </a:solidFill>
              </a:rPr>
              <a:t>Face detection, feature extraction and matching</a:t>
            </a:r>
            <a:endParaRPr>
              <a:solidFill>
                <a:schemeClr val="dk1"/>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pic>
        <p:nvPicPr>
          <p:cNvPr descr="C:\Users\Sabarinathan\Desktop\B2.jpg" id="1596" name="Google Shape;1596;p200"/>
          <p:cNvPicPr preferRelativeResize="0"/>
          <p:nvPr/>
        </p:nvPicPr>
        <p:blipFill rotWithShape="1">
          <a:blip r:embed="rId3">
            <a:alphaModFix/>
          </a:blip>
          <a:srcRect b="0" l="0" r="0" t="0"/>
          <a:stretch/>
        </p:blipFill>
        <p:spPr>
          <a:xfrm>
            <a:off x="251520" y="1196752"/>
            <a:ext cx="7597080" cy="52292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Face recognition</a:t>
            </a:r>
            <a:endParaRPr/>
          </a:p>
        </p:txBody>
      </p:sp>
      <p:sp>
        <p:nvSpPr>
          <p:cNvPr id="1602" name="Google Shape;1602;p2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Face recognition can be defined as the process of establishing a person’s identity based on their facial characteristics</a:t>
            </a:r>
            <a:endParaRPr/>
          </a:p>
          <a:p>
            <a:pPr indent="-342900" lvl="0" marL="342900" rtl="0" algn="l">
              <a:spcBef>
                <a:spcPts val="592"/>
              </a:spcBef>
              <a:spcAft>
                <a:spcPts val="0"/>
              </a:spcAft>
              <a:buClr>
                <a:schemeClr val="dk1"/>
              </a:buClr>
              <a:buSzPct val="100000"/>
              <a:buChar char="•"/>
            </a:pPr>
            <a:r>
              <a:rPr lang="en-US"/>
              <a:t>The problem of face recognition involves comparing two face images and determining if they are of the same person</a:t>
            </a:r>
            <a:endParaRPr/>
          </a:p>
          <a:p>
            <a:pPr indent="-342900" lvl="0" marL="342900" rtl="0" algn="l">
              <a:spcBef>
                <a:spcPts val="592"/>
              </a:spcBef>
              <a:spcAft>
                <a:spcPts val="0"/>
              </a:spcAft>
              <a:buClr>
                <a:schemeClr val="dk1"/>
              </a:buClr>
              <a:buSzPct val="100000"/>
              <a:buChar char="•"/>
            </a:pPr>
            <a:r>
              <a:rPr lang="en-US"/>
              <a:t>Face images of a person may have variations</a:t>
            </a:r>
            <a:endParaRPr/>
          </a:p>
          <a:p>
            <a:pPr indent="-342900" lvl="0" marL="342900" rtl="0" algn="l">
              <a:spcBef>
                <a:spcPts val="592"/>
              </a:spcBef>
              <a:spcAft>
                <a:spcPts val="0"/>
              </a:spcAft>
              <a:buClr>
                <a:schemeClr val="dk1"/>
              </a:buClr>
              <a:buSzPct val="100000"/>
              <a:buChar char="•"/>
            </a:pPr>
            <a:r>
              <a:rPr lang="en-US"/>
              <a:t>in age, pose, illumination, and facial expressions (see Figure 3.1) as well as exhibit changes in appearance due to make-up, facial hair, or accessories (e.g., sunglasses</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pic>
        <p:nvPicPr>
          <p:cNvPr descr="C:\Users\Sabarinathan\Desktop\B1.jpg" id="1607" name="Google Shape;1607;p202"/>
          <p:cNvPicPr preferRelativeResize="0"/>
          <p:nvPr/>
        </p:nvPicPr>
        <p:blipFill rotWithShape="1">
          <a:blip r:embed="rId3">
            <a:alphaModFix/>
          </a:blip>
          <a:srcRect b="0" l="0" r="0" t="0"/>
          <a:stretch/>
        </p:blipFill>
        <p:spPr>
          <a:xfrm>
            <a:off x="685800" y="906016"/>
            <a:ext cx="8001000" cy="52592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Image Enhancement</a:t>
            </a:r>
            <a:endParaRPr/>
          </a:p>
        </p:txBody>
      </p:sp>
      <p:sp>
        <p:nvSpPr>
          <p:cNvPr id="242" name="Google Shape;242;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Gabor transform</a:t>
            </a:r>
            <a:endParaRPr/>
          </a:p>
          <a:p>
            <a:pPr indent="-342900" lvl="0" marL="342900" rtl="0" algn="l">
              <a:spcBef>
                <a:spcPts val="640"/>
              </a:spcBef>
              <a:spcAft>
                <a:spcPts val="0"/>
              </a:spcAft>
              <a:buClr>
                <a:schemeClr val="dk1"/>
              </a:buClr>
              <a:buSzPts val="3200"/>
              <a:buChar char="•"/>
            </a:pPr>
            <a:r>
              <a:rPr lang="en-US"/>
              <a:t>Block based approach</a:t>
            </a:r>
            <a:endParaRPr/>
          </a:p>
          <a:p>
            <a:pPr indent="-342900" lvl="0" marL="342900" rtl="0" algn="l">
              <a:spcBef>
                <a:spcPts val="640"/>
              </a:spcBef>
              <a:spcAft>
                <a:spcPts val="0"/>
              </a:spcAft>
              <a:buClr>
                <a:schemeClr val="dk1"/>
              </a:buClr>
              <a:buSzPts val="3200"/>
              <a:buChar char="•"/>
            </a:pPr>
            <a:r>
              <a:rPr lang="en-US"/>
              <a:t>Illumination Invariant Approach</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
        <p:nvSpPr>
          <p:cNvPr id="243" name="Google Shape;24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2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ADVANTAGES</a:t>
            </a:r>
            <a:endParaRPr/>
          </a:p>
        </p:txBody>
      </p:sp>
      <p:sp>
        <p:nvSpPr>
          <p:cNvPr id="1613" name="Google Shape;1613;p2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face can be captured at a longer standoff distance using non-contact sensors.</a:t>
            </a:r>
            <a:endParaRPr/>
          </a:p>
          <a:p>
            <a:pPr indent="-342900" lvl="0" marL="342900" rtl="0" algn="l">
              <a:spcBef>
                <a:spcPts val="592"/>
              </a:spcBef>
              <a:spcAft>
                <a:spcPts val="0"/>
              </a:spcAft>
              <a:buClr>
                <a:schemeClr val="dk1"/>
              </a:buClr>
              <a:buSzPct val="100000"/>
              <a:buChar char="•"/>
            </a:pPr>
            <a:r>
              <a:rPr lang="en-US"/>
              <a:t>the face conveys not only the identity, but also the emotions of a person (e.g., happiness or anger) as well as biographic information(e.g., gender, ethnicity, and age).</a:t>
            </a:r>
            <a:endParaRPr/>
          </a:p>
          <a:p>
            <a:pPr indent="-342900" lvl="0" marL="342900" rtl="0" algn="l">
              <a:spcBef>
                <a:spcPts val="592"/>
              </a:spcBef>
              <a:spcAft>
                <a:spcPts val="0"/>
              </a:spcAft>
              <a:buClr>
                <a:schemeClr val="dk1"/>
              </a:buClr>
              <a:buSzPct val="100000"/>
              <a:buChar char="•"/>
            </a:pPr>
            <a:r>
              <a:rPr lang="en-US"/>
              <a:t>face recognition has a wide range of applications in law enforcement, civilian identification, surveillance systems, and entertainment/amusement systems</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2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Psychology of face recognition</a:t>
            </a:r>
            <a:endParaRPr/>
          </a:p>
        </p:txBody>
      </p:sp>
      <p:sp>
        <p:nvSpPr>
          <p:cNvPr id="1619" name="Google Shape;1619;p20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Research in the fields of psychology and neuro-cognition indicates that certain parts of the brain are geared toward perceiving the face.</a:t>
            </a:r>
            <a:endParaRPr/>
          </a:p>
          <a:p>
            <a:pPr indent="-342900" lvl="0" marL="342900" rtl="0" algn="l">
              <a:spcBef>
                <a:spcPts val="592"/>
              </a:spcBef>
              <a:spcAft>
                <a:spcPts val="0"/>
              </a:spcAft>
              <a:buClr>
                <a:schemeClr val="dk1"/>
              </a:buClr>
              <a:buSzPct val="100000"/>
              <a:buChar char="•"/>
            </a:pPr>
            <a:r>
              <a:rPr lang="en-US"/>
              <a:t>The underlying mechanism of face perception in humans has been studied for two purposes:</a:t>
            </a:r>
            <a:endParaRPr/>
          </a:p>
          <a:p>
            <a:pPr indent="0" lvl="0" marL="0" rtl="0" algn="l">
              <a:spcBef>
                <a:spcPts val="592"/>
              </a:spcBef>
              <a:spcAft>
                <a:spcPts val="0"/>
              </a:spcAft>
              <a:buClr>
                <a:schemeClr val="dk1"/>
              </a:buClr>
              <a:buSzPct val="100000"/>
              <a:buNone/>
            </a:pPr>
            <a:r>
              <a:rPr lang="en-US"/>
              <a:t> (a) to design machine recognition systems that can mimic the human ability to recognize faces and</a:t>
            </a:r>
            <a:endParaRPr/>
          </a:p>
          <a:p>
            <a:pPr indent="0" lvl="0" marL="0" rtl="0" algn="l">
              <a:spcBef>
                <a:spcPts val="592"/>
              </a:spcBef>
              <a:spcAft>
                <a:spcPts val="0"/>
              </a:spcAft>
              <a:buClr>
                <a:schemeClr val="dk1"/>
              </a:buClr>
              <a:buSzPct val="100000"/>
              <a:buNone/>
            </a:pPr>
            <a:r>
              <a:rPr lang="en-US"/>
              <a:t> (b) to understand the neurological or psychological</a:t>
            </a:r>
            <a:endParaRPr/>
          </a:p>
          <a:p>
            <a:pPr indent="0" lvl="0" marL="0" rtl="0" algn="l">
              <a:spcBef>
                <a:spcPts val="592"/>
              </a:spcBef>
              <a:spcAft>
                <a:spcPts val="0"/>
              </a:spcAft>
              <a:buClr>
                <a:schemeClr val="dk1"/>
              </a:buClr>
              <a:buSzPct val="100000"/>
              <a:buNone/>
            </a:pPr>
            <a:r>
              <a:rPr lang="en-US"/>
              <a:t>mechanism of brain functions for medical treatment.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2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i="1" lang="en-US"/>
              <a:t>Facial features:</a:t>
            </a:r>
            <a:br>
              <a:rPr b="1" i="1" lang="en-US"/>
            </a:br>
            <a:endParaRPr/>
          </a:p>
        </p:txBody>
      </p:sp>
      <p:sp>
        <p:nvSpPr>
          <p:cNvPr id="1625" name="Google Shape;1625;p20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The face is composed of the forehead, eyebrows, eyes, nose, mouth, cheeks, and chin shows the representative landmark points used in several anthropometric studies</a:t>
            </a:r>
            <a:endParaRPr/>
          </a:p>
          <a:p>
            <a:pPr indent="-285750" lvl="0" marL="285750" rtl="0" algn="l">
              <a:spcBef>
                <a:spcPts val="544"/>
              </a:spcBef>
              <a:spcAft>
                <a:spcPts val="0"/>
              </a:spcAft>
              <a:buClr>
                <a:schemeClr val="dk1"/>
              </a:buClr>
              <a:buSzPct val="100000"/>
              <a:buChar char="•"/>
            </a:pPr>
            <a:r>
              <a:rPr lang="en-US"/>
              <a:t>Anthropometric measurements have been used to study the growth patterns in humans as well as understand characteristics of the face as it pertains to gender and ethnicity.</a:t>
            </a:r>
            <a:endParaRPr/>
          </a:p>
          <a:p>
            <a:pPr indent="-342900" lvl="0" marL="342900" rtl="0" algn="l">
              <a:spcBef>
                <a:spcPts val="544"/>
              </a:spcBef>
              <a:spcAft>
                <a:spcPts val="0"/>
              </a:spcAft>
              <a:buClr>
                <a:schemeClr val="dk1"/>
              </a:buClr>
              <a:buSzPct val="100000"/>
              <a:buChar char="•"/>
            </a:pPr>
            <a:r>
              <a:rPr lang="en-US"/>
              <a:t>The forensic community has used these landmarks to identify face images. However, these measurements are not extensively used in automated face recognition systems due to their perceived lack of distinctiveness</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pic>
        <p:nvPicPr>
          <p:cNvPr descr="C:\Users\Sabarinathan\Desktop\BIO3.jpg" id="1630" name="Google Shape;1630;p206"/>
          <p:cNvPicPr preferRelativeResize="0"/>
          <p:nvPr/>
        </p:nvPicPr>
        <p:blipFill rotWithShape="1">
          <a:blip r:embed="rId3">
            <a:alphaModFix/>
          </a:blip>
          <a:srcRect b="0" l="0" r="0" t="0"/>
          <a:stretch/>
        </p:blipFill>
        <p:spPr>
          <a:xfrm>
            <a:off x="1066800" y="381000"/>
            <a:ext cx="7543800" cy="5376863"/>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2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1 details</a:t>
            </a:r>
            <a:endParaRPr/>
          </a:p>
        </p:txBody>
      </p:sp>
      <p:sp>
        <p:nvSpPr>
          <p:cNvPr id="1636" name="Google Shape;1636;p20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consist of gross facial characteristics that are easily observable.</a:t>
            </a:r>
            <a:endParaRPr/>
          </a:p>
          <a:p>
            <a:pPr indent="-342900" lvl="0" marL="342900" rtl="0" algn="l">
              <a:spcBef>
                <a:spcPts val="544"/>
              </a:spcBef>
              <a:spcAft>
                <a:spcPts val="0"/>
              </a:spcAft>
              <a:buClr>
                <a:schemeClr val="dk1"/>
              </a:buClr>
              <a:buSzPct val="100000"/>
              <a:buChar char="•"/>
            </a:pPr>
            <a:r>
              <a:rPr lang="en-US"/>
              <a:t>Examples include the general geometry of the face and global skin color Such Features can be used to quickly discriminate between </a:t>
            </a:r>
            <a:endParaRPr/>
          </a:p>
          <a:p>
            <a:pPr indent="-342900" lvl="0" marL="342900" rtl="0" algn="l">
              <a:spcBef>
                <a:spcPts val="544"/>
              </a:spcBef>
              <a:spcAft>
                <a:spcPts val="0"/>
              </a:spcAft>
              <a:buClr>
                <a:schemeClr val="dk1"/>
              </a:buClr>
              <a:buSzPct val="100000"/>
              <a:buChar char="•"/>
            </a:pPr>
            <a:r>
              <a:rPr lang="en-US"/>
              <a:t>(a) a short round face and an elongated thin face;</a:t>
            </a:r>
            <a:endParaRPr/>
          </a:p>
          <a:p>
            <a:pPr indent="-342900" lvl="0" marL="342900" rtl="0" algn="l">
              <a:spcBef>
                <a:spcPts val="544"/>
              </a:spcBef>
              <a:spcAft>
                <a:spcPts val="0"/>
              </a:spcAft>
              <a:buClr>
                <a:schemeClr val="dk1"/>
              </a:buClr>
              <a:buSzPct val="100000"/>
              <a:buChar char="•"/>
            </a:pPr>
            <a:r>
              <a:rPr lang="en-US"/>
              <a:t> (b) faces exhibiting predominantly male and female characteristics;</a:t>
            </a:r>
            <a:endParaRPr/>
          </a:p>
          <a:p>
            <a:pPr indent="-342900" lvl="0" marL="342900" rtl="0" algn="l">
              <a:spcBef>
                <a:spcPts val="544"/>
              </a:spcBef>
              <a:spcAft>
                <a:spcPts val="0"/>
              </a:spcAft>
              <a:buClr>
                <a:schemeClr val="dk1"/>
              </a:buClr>
              <a:buSzPct val="100000"/>
              <a:buChar char="•"/>
            </a:pPr>
            <a:r>
              <a:rPr lang="en-US"/>
              <a:t> (c) faces from different races. </a:t>
            </a:r>
            <a:endParaRPr/>
          </a:p>
          <a:p>
            <a:pPr indent="-342900" lvl="0" marL="342900" rtl="0" algn="l">
              <a:spcBef>
                <a:spcPts val="544"/>
              </a:spcBef>
              <a:spcAft>
                <a:spcPts val="0"/>
              </a:spcAft>
              <a:buClr>
                <a:schemeClr val="dk1"/>
              </a:buClr>
              <a:buSzPct val="100000"/>
              <a:buChar char="•"/>
            </a:pPr>
            <a:r>
              <a:rPr lang="en-US"/>
              <a:t>These features can be extracted even from low resolution face images (</a:t>
            </a:r>
            <a:r>
              <a:rPr i="1" lang="en-US"/>
              <a:t>&lt; 30 interpupilary distance (IPD)1).</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2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2 </a:t>
            </a:r>
            <a:endParaRPr/>
          </a:p>
        </p:txBody>
      </p:sp>
      <p:sp>
        <p:nvSpPr>
          <p:cNvPr id="1642" name="Google Shape;1642;p2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b="1" lang="en-US"/>
              <a:t>Level 2 details </a:t>
            </a:r>
            <a:r>
              <a:rPr lang="en-US"/>
              <a:t>consist of localized face information such as the structure of</a:t>
            </a:r>
            <a:r>
              <a:rPr b="1" lang="en-US"/>
              <a:t> </a:t>
            </a:r>
            <a:r>
              <a:rPr lang="en-US"/>
              <a:t>the face components (e.g., eyes), the relationship between facial components and the precise shape of the face.</a:t>
            </a:r>
            <a:endParaRPr/>
          </a:p>
          <a:p>
            <a:pPr indent="-342900" lvl="0" marL="342900" rtl="0" algn="l">
              <a:spcBef>
                <a:spcPts val="592"/>
              </a:spcBef>
              <a:spcAft>
                <a:spcPts val="0"/>
              </a:spcAft>
              <a:buClr>
                <a:schemeClr val="dk1"/>
              </a:buClr>
              <a:buSzPct val="100000"/>
              <a:buChar char="•"/>
            </a:pPr>
            <a:r>
              <a:rPr lang="en-US"/>
              <a:t>These features are essential for accurate face recognition, and they require a higher resolution face image (30 to 75 IPD). </a:t>
            </a:r>
            <a:endParaRPr/>
          </a:p>
          <a:p>
            <a:pPr indent="-342900" lvl="0" marL="342900" rtl="0" algn="l">
              <a:spcBef>
                <a:spcPts val="592"/>
              </a:spcBef>
              <a:spcAft>
                <a:spcPts val="0"/>
              </a:spcAft>
              <a:buClr>
                <a:schemeClr val="dk1"/>
              </a:buClr>
              <a:buSzPct val="100000"/>
              <a:buChar char="•"/>
            </a:pPr>
            <a:r>
              <a:rPr lang="en-US"/>
              <a:t>The characteristics of local regions of the face can be represented using geometric or texture descriptors.</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2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Level 3</a:t>
            </a:r>
            <a:endParaRPr/>
          </a:p>
        </p:txBody>
      </p:sp>
      <p:sp>
        <p:nvSpPr>
          <p:cNvPr id="1648" name="Google Shape;1648;p20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t>Level 3 details consist of unstructured, micro level features on the face, which includes  </a:t>
            </a:r>
            <a:r>
              <a:rPr lang="en-US"/>
              <a:t>scars, freckles, skin discoloration, and moles. </a:t>
            </a:r>
            <a:endParaRPr/>
          </a:p>
          <a:p>
            <a:pPr indent="-342900" lvl="0" marL="342900" rtl="0" algn="l">
              <a:spcBef>
                <a:spcPts val="640"/>
              </a:spcBef>
              <a:spcAft>
                <a:spcPts val="0"/>
              </a:spcAft>
              <a:buClr>
                <a:schemeClr val="dk1"/>
              </a:buClr>
              <a:buSzPts val="3200"/>
              <a:buChar char="•"/>
            </a:pPr>
            <a:r>
              <a:rPr lang="en-US"/>
              <a:t>One challenging face recognition problem where Level 3 details may be critical is the discrimination of identical twins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All three levels of facial features</a:t>
            </a:r>
            <a:endParaRPr/>
          </a:p>
        </p:txBody>
      </p:sp>
      <p:pic>
        <p:nvPicPr>
          <p:cNvPr descr="F:\July 2020 -Dec 2020\biometrics\images\unit 2 images\three face features.PNG" id="1654" name="Google Shape;1654;p210"/>
          <p:cNvPicPr preferRelativeResize="0"/>
          <p:nvPr>
            <p:ph idx="1" type="body"/>
          </p:nvPr>
        </p:nvPicPr>
        <p:blipFill rotWithShape="1">
          <a:blip r:embed="rId3">
            <a:alphaModFix/>
          </a:blip>
          <a:srcRect b="0" l="0" r="0" t="0"/>
          <a:stretch/>
        </p:blipFill>
        <p:spPr>
          <a:xfrm>
            <a:off x="1971978" y="1600200"/>
            <a:ext cx="5200043" cy="4525963"/>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i="1" lang="en-US"/>
              <a:t>Design of a face recognition system</a:t>
            </a:r>
            <a:endParaRPr/>
          </a:p>
        </p:txBody>
      </p:sp>
      <p:sp>
        <p:nvSpPr>
          <p:cNvPr id="1660" name="Google Shape;1660;p2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typical face recognition system is composed of three modules:</a:t>
            </a:r>
            <a:endParaRPr/>
          </a:p>
          <a:p>
            <a:pPr indent="-342900" lvl="0" marL="342900" rtl="0" algn="l">
              <a:spcBef>
                <a:spcPts val="640"/>
              </a:spcBef>
              <a:spcAft>
                <a:spcPts val="0"/>
              </a:spcAft>
              <a:buClr>
                <a:schemeClr val="dk1"/>
              </a:buClr>
              <a:buSzPts val="3200"/>
              <a:buChar char="•"/>
            </a:pPr>
            <a:r>
              <a:rPr lang="en-US"/>
              <a:t> (a) image acquisition,</a:t>
            </a:r>
            <a:endParaRPr/>
          </a:p>
          <a:p>
            <a:pPr indent="-342900" lvl="0" marL="342900" rtl="0" algn="l">
              <a:spcBef>
                <a:spcPts val="640"/>
              </a:spcBef>
              <a:spcAft>
                <a:spcPts val="0"/>
              </a:spcAft>
              <a:buClr>
                <a:schemeClr val="dk1"/>
              </a:buClr>
              <a:buSzPts val="3200"/>
              <a:buChar char="•"/>
            </a:pPr>
            <a:r>
              <a:rPr lang="en-US"/>
              <a:t>(b) face detection, and </a:t>
            </a:r>
            <a:endParaRPr/>
          </a:p>
          <a:p>
            <a:pPr indent="-342900" lvl="0" marL="342900" rtl="0" algn="l">
              <a:spcBef>
                <a:spcPts val="640"/>
              </a:spcBef>
              <a:spcAft>
                <a:spcPts val="0"/>
              </a:spcAft>
              <a:buClr>
                <a:schemeClr val="dk1"/>
              </a:buClr>
              <a:buSzPts val="3200"/>
              <a:buChar char="•"/>
            </a:pPr>
            <a:r>
              <a:rPr lang="en-US"/>
              <a:t>(c) face matching</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pic>
        <p:nvPicPr>
          <p:cNvPr descr="C:\Users\Sabarinathan\Desktop\BIO4.jpg" id="1665" name="Google Shape;1665;p212"/>
          <p:cNvPicPr preferRelativeResize="0"/>
          <p:nvPr/>
        </p:nvPicPr>
        <p:blipFill rotWithShape="1">
          <a:blip r:embed="rId3">
            <a:alphaModFix/>
          </a:blip>
          <a:srcRect b="0" l="0" r="0" t="0"/>
          <a:stretch/>
        </p:blipFill>
        <p:spPr>
          <a:xfrm>
            <a:off x="251520" y="404664"/>
            <a:ext cx="8712968" cy="64239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Topics</a:t>
            </a:r>
            <a:endParaRPr/>
          </a:p>
        </p:txBody>
      </p:sp>
      <p:sp>
        <p:nvSpPr>
          <p:cNvPr id="102" name="Google Shape;102;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i="1" lang="en-US"/>
              <a:t>Biometrics Sensors and Data Acquisition</a:t>
            </a:r>
            <a:endParaRPr/>
          </a:p>
          <a:p>
            <a:pPr indent="-342900" lvl="0" marL="342900" rtl="0" algn="l">
              <a:spcBef>
                <a:spcPts val="592"/>
              </a:spcBef>
              <a:spcAft>
                <a:spcPts val="0"/>
              </a:spcAft>
              <a:buClr>
                <a:schemeClr val="dk1"/>
              </a:buClr>
              <a:buSzPct val="100000"/>
              <a:buChar char="•"/>
            </a:pPr>
            <a:r>
              <a:rPr i="1" lang="en-US"/>
              <a:t>Biometric data acquisition and database</a:t>
            </a:r>
            <a:endParaRPr/>
          </a:p>
          <a:p>
            <a:pPr indent="-342900" lvl="0" marL="342900" rtl="0" algn="l">
              <a:spcBef>
                <a:spcPts val="592"/>
              </a:spcBef>
              <a:spcAft>
                <a:spcPts val="0"/>
              </a:spcAft>
              <a:buClr>
                <a:schemeClr val="dk1"/>
              </a:buClr>
              <a:buSzPct val="100000"/>
              <a:buChar char="•"/>
            </a:pPr>
            <a:r>
              <a:rPr i="1" lang="en-US"/>
              <a:t>Biometrics Pre-processing</a:t>
            </a:r>
            <a:endParaRPr/>
          </a:p>
          <a:p>
            <a:pPr indent="-342900" lvl="0" marL="342900" rtl="0" algn="l">
              <a:spcBef>
                <a:spcPts val="592"/>
              </a:spcBef>
              <a:spcAft>
                <a:spcPts val="0"/>
              </a:spcAft>
              <a:buClr>
                <a:schemeClr val="dk1"/>
              </a:buClr>
              <a:buSzPct val="100000"/>
              <a:buChar char="•"/>
            </a:pPr>
            <a:r>
              <a:rPr i="1" lang="en-US"/>
              <a:t>The related biometrics preprocessing technologies</a:t>
            </a:r>
            <a:endParaRPr/>
          </a:p>
          <a:p>
            <a:pPr indent="-342900" lvl="0" marL="342900" rtl="0" algn="l">
              <a:spcBef>
                <a:spcPts val="592"/>
              </a:spcBef>
              <a:spcAft>
                <a:spcPts val="0"/>
              </a:spcAft>
              <a:buClr>
                <a:schemeClr val="dk1"/>
              </a:buClr>
              <a:buSzPct val="100000"/>
              <a:buChar char="•"/>
            </a:pPr>
            <a:r>
              <a:rPr i="1" lang="en-US"/>
              <a:t>Image restoration</a:t>
            </a:r>
            <a:endParaRPr/>
          </a:p>
          <a:p>
            <a:pPr indent="-342900" lvl="0" marL="342900" rtl="0" algn="l">
              <a:spcBef>
                <a:spcPts val="592"/>
              </a:spcBef>
              <a:spcAft>
                <a:spcPts val="0"/>
              </a:spcAft>
              <a:buClr>
                <a:schemeClr val="dk1"/>
              </a:buClr>
              <a:buSzPct val="100000"/>
              <a:buChar char="•"/>
            </a:pPr>
            <a:r>
              <a:rPr i="1" lang="en-US"/>
              <a:t>Image segmentation</a:t>
            </a:r>
            <a:endParaRPr/>
          </a:p>
          <a:p>
            <a:pPr indent="-342900" lvl="0" marL="342900" rtl="0" algn="l">
              <a:spcBef>
                <a:spcPts val="592"/>
              </a:spcBef>
              <a:spcAft>
                <a:spcPts val="0"/>
              </a:spcAft>
              <a:buClr>
                <a:schemeClr val="dk1"/>
              </a:buClr>
              <a:buSzPct val="100000"/>
              <a:buChar char="•"/>
            </a:pPr>
            <a:r>
              <a:rPr i="1" lang="en-US"/>
              <a:t>Pattern extraction and classification</a:t>
            </a:r>
            <a:endParaRPr/>
          </a:p>
          <a:p>
            <a:pPr indent="-342900" lvl="0" marL="342900" rtl="0" algn="l">
              <a:spcBef>
                <a:spcPts val="592"/>
              </a:spcBef>
              <a:spcAft>
                <a:spcPts val="0"/>
              </a:spcAft>
              <a:buClr>
                <a:schemeClr val="dk1"/>
              </a:buClr>
              <a:buSzPct val="100000"/>
              <a:buChar char="•"/>
            </a:pPr>
            <a:r>
              <a:rPr i="1" lang="en-US"/>
              <a:t>Pattern classification</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Gabor based Enhancement</a:t>
            </a:r>
            <a:endParaRPr/>
          </a:p>
        </p:txBody>
      </p:sp>
      <p:sp>
        <p:nvSpPr>
          <p:cNvPr id="249" name="Google Shape;249;p33"/>
          <p:cNvSpPr txBox="1"/>
          <p:nvPr>
            <p:ph idx="1" type="body"/>
          </p:nvPr>
        </p:nvSpPr>
        <p:spPr>
          <a:xfrm>
            <a:off x="609600" y="1524000"/>
            <a:ext cx="7924800" cy="44196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The main steps of the algorithm include:</a:t>
            </a:r>
            <a:endParaRPr/>
          </a:p>
          <a:p>
            <a:pPr indent="-285750" lvl="1" marL="742950" rtl="0" algn="l">
              <a:lnSpc>
                <a:spcPct val="90000"/>
              </a:lnSpc>
              <a:spcBef>
                <a:spcPts val="560"/>
              </a:spcBef>
              <a:spcAft>
                <a:spcPts val="0"/>
              </a:spcAft>
              <a:buClr>
                <a:schemeClr val="dk1"/>
              </a:buClr>
              <a:buSzPts val="2800"/>
              <a:buChar char="–"/>
            </a:pPr>
            <a:r>
              <a:rPr lang="en-US"/>
              <a:t>Normalization( mean and variance)</a:t>
            </a:r>
            <a:endParaRPr/>
          </a:p>
          <a:p>
            <a:pPr indent="-285750" lvl="1" marL="742950" rtl="0" algn="l">
              <a:lnSpc>
                <a:spcPct val="90000"/>
              </a:lnSpc>
              <a:spcBef>
                <a:spcPts val="560"/>
              </a:spcBef>
              <a:spcAft>
                <a:spcPts val="0"/>
              </a:spcAft>
              <a:buClr>
                <a:schemeClr val="dk1"/>
              </a:buClr>
              <a:buSzPts val="2800"/>
              <a:buChar char="–"/>
            </a:pPr>
            <a:r>
              <a:rPr lang="en-US"/>
              <a:t>Orientation Image Estimation(angle)</a:t>
            </a:r>
            <a:endParaRPr/>
          </a:p>
          <a:p>
            <a:pPr indent="-285750" lvl="1" marL="742950" rtl="0" algn="l">
              <a:lnSpc>
                <a:spcPct val="90000"/>
              </a:lnSpc>
              <a:spcBef>
                <a:spcPts val="560"/>
              </a:spcBef>
              <a:spcAft>
                <a:spcPts val="0"/>
              </a:spcAft>
              <a:buClr>
                <a:schemeClr val="dk1"/>
              </a:buClr>
              <a:buSzPts val="2800"/>
              <a:buChar char="–"/>
            </a:pPr>
            <a:r>
              <a:rPr lang="en-US"/>
              <a:t>Frequency Image Estimation(Ridge frequency)</a:t>
            </a:r>
            <a:endParaRPr/>
          </a:p>
          <a:p>
            <a:pPr indent="-285750" lvl="1" marL="742950" rtl="0" algn="l">
              <a:lnSpc>
                <a:spcPct val="90000"/>
              </a:lnSpc>
              <a:spcBef>
                <a:spcPts val="560"/>
              </a:spcBef>
              <a:spcAft>
                <a:spcPts val="0"/>
              </a:spcAft>
              <a:buClr>
                <a:schemeClr val="dk1"/>
              </a:buClr>
              <a:buSzPts val="2800"/>
              <a:buChar char="–"/>
            </a:pPr>
            <a:r>
              <a:rPr lang="en-US"/>
              <a:t>Region Mask Generation(classifying each block)</a:t>
            </a:r>
            <a:endParaRPr/>
          </a:p>
          <a:p>
            <a:pPr indent="-285750" lvl="1" marL="742950" rtl="0" algn="l">
              <a:lnSpc>
                <a:spcPct val="90000"/>
              </a:lnSpc>
              <a:spcBef>
                <a:spcPts val="560"/>
              </a:spcBef>
              <a:spcAft>
                <a:spcPts val="0"/>
              </a:spcAft>
              <a:buClr>
                <a:schemeClr val="dk1"/>
              </a:buClr>
              <a:buSzPts val="2800"/>
              <a:buChar char="–"/>
            </a:pPr>
            <a:r>
              <a:rPr lang="en-US"/>
              <a:t>Filtering( gabor filtering to enhance)</a:t>
            </a:r>
            <a:endParaRPr sz="2400"/>
          </a:p>
          <a:p>
            <a:pPr indent="-177800" lvl="0" marL="342900" rtl="0" algn="l">
              <a:lnSpc>
                <a:spcPct val="90000"/>
              </a:lnSpc>
              <a:spcBef>
                <a:spcPts val="520"/>
              </a:spcBef>
              <a:spcAft>
                <a:spcPts val="0"/>
              </a:spcAft>
              <a:buClr>
                <a:schemeClr val="dk1"/>
              </a:buClr>
              <a:buSzPts val="2600"/>
              <a:buNone/>
            </a:pPr>
            <a:r>
              <a:t/>
            </a:r>
            <a:endParaRPr sz="2600"/>
          </a:p>
        </p:txBody>
      </p:sp>
      <p:sp>
        <p:nvSpPr>
          <p:cNvPr id="250" name="Google Shape;25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252" name="Google Shape;25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Image acquisition</a:t>
            </a:r>
            <a:endParaRPr/>
          </a:p>
        </p:txBody>
      </p:sp>
      <p:sp>
        <p:nvSpPr>
          <p:cNvPr id="1671" name="Google Shape;1671;p2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Face image acquired from a sensor can be categorized based on</a:t>
            </a:r>
            <a:endParaRPr/>
          </a:p>
          <a:p>
            <a:pPr indent="-342900" lvl="0" marL="342900" rtl="0" algn="l">
              <a:spcBef>
                <a:spcPts val="640"/>
              </a:spcBef>
              <a:spcAft>
                <a:spcPts val="0"/>
              </a:spcAft>
              <a:buClr>
                <a:schemeClr val="dk1"/>
              </a:buClr>
              <a:buSzPts val="3200"/>
              <a:buAutoNum type="alphaLcParenR"/>
            </a:pPr>
            <a:r>
              <a:rPr lang="en-US"/>
              <a:t>the spectral band (e.g., visible, infrared, and thermal) used to record the image</a:t>
            </a:r>
            <a:endParaRPr/>
          </a:p>
          <a:p>
            <a:pPr indent="-342900" lvl="0" marL="342900" rtl="0" algn="l">
              <a:spcBef>
                <a:spcPts val="640"/>
              </a:spcBef>
              <a:spcAft>
                <a:spcPts val="0"/>
              </a:spcAft>
              <a:buClr>
                <a:schemeClr val="dk1"/>
              </a:buClr>
              <a:buSzPts val="3200"/>
              <a:buAutoNum type="alphaLcParenR"/>
            </a:pPr>
            <a:r>
              <a:rPr lang="en-US"/>
              <a:t>the nature of the image rendering technique (e.g., 2D, 3D, and video). </a:t>
            </a:r>
            <a:endParaRPr/>
          </a:p>
          <a:p>
            <a:pPr indent="-342900" lvl="0" marL="342900" rtl="0" algn="l">
              <a:spcBef>
                <a:spcPts val="640"/>
              </a:spcBef>
              <a:spcAft>
                <a:spcPts val="0"/>
              </a:spcAft>
              <a:buClr>
                <a:schemeClr val="dk1"/>
              </a:buClr>
              <a:buSzPts val="3200"/>
              <a:buChar char="•"/>
            </a:pPr>
            <a:r>
              <a:rPr lang="en-US"/>
              <a:t>Since most of the automated face recognition systems make use of 2D images acquired in the visible spectrum</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Face detection</a:t>
            </a:r>
            <a:endParaRPr/>
          </a:p>
        </p:txBody>
      </p:sp>
      <p:sp>
        <p:nvSpPr>
          <p:cNvPr id="1677" name="Google Shape;1677;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Face detection (also known as face localization or segmentation) refers to the process by which the  face is located in an image and its spatial extent is determined. </a:t>
            </a:r>
            <a:endParaRPr/>
          </a:p>
          <a:p>
            <a:pPr indent="-342900" lvl="0" marL="342900" rtl="0" algn="l">
              <a:spcBef>
                <a:spcPts val="448"/>
              </a:spcBef>
              <a:spcAft>
                <a:spcPts val="0"/>
              </a:spcAft>
              <a:buClr>
                <a:schemeClr val="dk1"/>
              </a:buClr>
              <a:buSzPct val="100000"/>
              <a:buChar char="•"/>
            </a:pPr>
            <a:r>
              <a:rPr lang="en-US"/>
              <a:t>This task can be significantly challenging when the face object is located in a cluttered background or  when multiple face images at different scales are available within the same image.</a:t>
            </a:r>
            <a:endParaRPr/>
          </a:p>
          <a:p>
            <a:pPr indent="-342900" lvl="0" marL="342900" rtl="0" algn="l">
              <a:spcBef>
                <a:spcPts val="448"/>
              </a:spcBef>
              <a:spcAft>
                <a:spcPts val="0"/>
              </a:spcAft>
              <a:buClr>
                <a:schemeClr val="dk1"/>
              </a:buClr>
              <a:buSzPct val="100000"/>
              <a:buChar char="•"/>
            </a:pPr>
            <a:r>
              <a:rPr lang="en-US"/>
              <a:t>Due to the distinctive characteristic patterns of eyes, most commercial face recognition engines first detect the two eyes prior to localizing the spatial extent of the face.</a:t>
            </a:r>
            <a:endParaRPr/>
          </a:p>
          <a:p>
            <a:pPr indent="-342900" lvl="0" marL="342900" rtl="0" algn="l">
              <a:spcBef>
                <a:spcPts val="448"/>
              </a:spcBef>
              <a:spcAft>
                <a:spcPts val="0"/>
              </a:spcAft>
              <a:buClr>
                <a:schemeClr val="dk1"/>
              </a:buClr>
              <a:buSzPct val="100000"/>
              <a:buChar char="•"/>
            </a:pPr>
            <a:r>
              <a:rPr lang="en-US"/>
              <a:t> Face detection in 3D images is considered to be an easier problem compared to 2D images because of the availability of depth information. </a:t>
            </a:r>
            <a:endParaRPr/>
          </a:p>
          <a:p>
            <a:pPr indent="-342900" lvl="0" marL="342900" rtl="0" algn="l">
              <a:spcBef>
                <a:spcPts val="448"/>
              </a:spcBef>
              <a:spcAft>
                <a:spcPts val="0"/>
              </a:spcAft>
              <a:buClr>
                <a:schemeClr val="dk1"/>
              </a:buClr>
              <a:buSzPct val="100000"/>
              <a:buChar char="•"/>
            </a:pPr>
            <a:r>
              <a:rPr lang="en-US"/>
              <a:t>In video streams, face detection can be made robust by tracking the detected faces over a sequence of images.</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Face matching</a:t>
            </a:r>
            <a:endParaRPr/>
          </a:p>
        </p:txBody>
      </p:sp>
      <p:sp>
        <p:nvSpPr>
          <p:cNvPr id="1683" name="Google Shape;1683;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Face matching is usually carried out by comparing the features extracted from the probe and gallery images</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Image acquistion</a:t>
            </a:r>
            <a:endParaRPr/>
          </a:p>
        </p:txBody>
      </p:sp>
      <p:sp>
        <p:nvSpPr>
          <p:cNvPr id="1689" name="Google Shape;1689;p2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Sensing technologies are continuously improving in order to increase the image resolution, capture more details by recording the face using multiple spectra (i.e., visible, infrared, and near-infrared), and facilitate real-time operation of 3D sensors.</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2D SENSORS</a:t>
            </a:r>
            <a:endParaRPr/>
          </a:p>
        </p:txBody>
      </p:sp>
      <p:sp>
        <p:nvSpPr>
          <p:cNvPr id="1695" name="Google Shape;1695;p2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Until the development of sophisticated devices for capturing face information in 3D and invisible spectra, two-dimensional photographic images (also known as mugshot or still images) were the only source used by automated face recognition systems. </a:t>
            </a:r>
            <a:endParaRPr/>
          </a:p>
          <a:p>
            <a:pPr indent="-342900" lvl="0" marL="342900" rtl="0" algn="l">
              <a:spcBef>
                <a:spcPts val="448"/>
              </a:spcBef>
              <a:spcAft>
                <a:spcPts val="0"/>
              </a:spcAft>
              <a:buClr>
                <a:schemeClr val="dk1"/>
              </a:buClr>
              <a:buSzPct val="100000"/>
              <a:buChar char="•"/>
            </a:pPr>
            <a:r>
              <a:rPr lang="en-US"/>
              <a:t>2D images of a face may occlude some of the facial features. This phenomenon is referred to as self-occlusion. </a:t>
            </a:r>
            <a:endParaRPr/>
          </a:p>
          <a:p>
            <a:pPr indent="-342900" lvl="0" marL="342900" rtl="0" algn="l">
              <a:spcBef>
                <a:spcPts val="448"/>
              </a:spcBef>
              <a:spcAft>
                <a:spcPts val="0"/>
              </a:spcAft>
              <a:buClr>
                <a:schemeClr val="dk1"/>
              </a:buClr>
              <a:buSzPct val="100000"/>
              <a:buChar char="•"/>
            </a:pPr>
            <a:r>
              <a:rPr lang="en-US"/>
              <a:t>In general, the frontal view of a face contains more details than a profile view and hence, matching frontal views of a face can be expected to provide more accurate person recognition.</a:t>
            </a:r>
            <a:endParaRPr/>
          </a:p>
          <a:p>
            <a:pPr indent="-342900" lvl="0" marL="342900" rtl="0" algn="l">
              <a:spcBef>
                <a:spcPts val="448"/>
              </a:spcBef>
              <a:spcAft>
                <a:spcPts val="0"/>
              </a:spcAft>
              <a:buClr>
                <a:schemeClr val="dk1"/>
              </a:buClr>
              <a:buSzPct val="100000"/>
              <a:buChar char="•"/>
            </a:pPr>
            <a:r>
              <a:rPr lang="en-US"/>
              <a:t>Multi-camera configurations that capture face images at multiple pose angles have been used to address the pose variation problem. </a:t>
            </a:r>
            <a:endParaRPr/>
          </a:p>
          <a:p>
            <a:pPr indent="0" lvl="0" marL="0" rtl="0" algn="l">
              <a:spcBef>
                <a:spcPts val="448"/>
              </a:spcBef>
              <a:spcAft>
                <a:spcPts val="0"/>
              </a:spcAft>
              <a:buClr>
                <a:schemeClr val="dk1"/>
              </a:buClr>
              <a:buSzPct val="100000"/>
              <a:buNone/>
            </a:pPr>
            <a:r>
              <a:t/>
            </a:r>
            <a:endParaRPr/>
          </a:p>
          <a:p>
            <a:pPr indent="0" lvl="0" marL="0" rtl="0" algn="l">
              <a:spcBef>
                <a:spcPts val="448"/>
              </a:spcBef>
              <a:spcAft>
                <a:spcPts val="0"/>
              </a:spcAft>
              <a:buClr>
                <a:schemeClr val="dk1"/>
              </a:buClr>
              <a:buSzPct val="100000"/>
              <a:buNone/>
            </a:pPr>
            <a:r>
              <a:rPr lang="en-US"/>
              <a:t>Recognition systems based on 2D face images are also greatly affected by variations in illumination and spatial resolution</a:t>
            </a:r>
            <a:endParaRPr b="1" i="1"/>
          </a:p>
          <a:p>
            <a:pPr indent="-200660" lvl="0" marL="342900" rtl="0" algn="l">
              <a:spcBef>
                <a:spcPts val="448"/>
              </a:spcBef>
              <a:spcAft>
                <a:spcPts val="0"/>
              </a:spcAft>
              <a:buClr>
                <a:schemeClr val="dk1"/>
              </a:buClr>
              <a:buSzPct val="100000"/>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701" name="Google Shape;1701;p2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To overcome these challenges, new sensors such as high resolutioncameras, active pan-tilt-zoom (PTZ) cameras, and infrared cameras are being used. Figure 3.8 shows example images captured in the visible and near-infrared (NIR) spectral bands. </a:t>
            </a:r>
            <a:endParaRPr/>
          </a:p>
        </p:txBody>
      </p:sp>
      <p:pic>
        <p:nvPicPr>
          <p:cNvPr descr="F:\July 2020 -Dec 2020\biometrics\images\unit 2 images\INFRARED.PNG" id="1702" name="Google Shape;1702;p218"/>
          <p:cNvPicPr preferRelativeResize="0"/>
          <p:nvPr/>
        </p:nvPicPr>
        <p:blipFill rotWithShape="1">
          <a:blip r:embed="rId3">
            <a:alphaModFix/>
          </a:blip>
          <a:srcRect b="0" l="0" r="0" t="0"/>
          <a:stretch/>
        </p:blipFill>
        <p:spPr>
          <a:xfrm>
            <a:off x="755576" y="4581128"/>
            <a:ext cx="7848872" cy="2069976"/>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3D SENSORS</a:t>
            </a:r>
            <a:endParaRPr/>
          </a:p>
        </p:txBody>
      </p:sp>
      <p:sp>
        <p:nvSpPr>
          <p:cNvPr id="1708" name="Google Shape;1708;p2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The inherent pose, expression, and lighting variation problems in 2D face images stem from the 2D rendering of a 3D face object.</a:t>
            </a:r>
            <a:endParaRPr/>
          </a:p>
          <a:p>
            <a:pPr indent="-342900" lvl="0" marL="342900" rtl="0" algn="l">
              <a:spcBef>
                <a:spcPts val="592"/>
              </a:spcBef>
              <a:spcAft>
                <a:spcPts val="0"/>
              </a:spcAft>
              <a:buClr>
                <a:schemeClr val="dk1"/>
              </a:buClr>
              <a:buSzPct val="100000"/>
              <a:buChar char="•"/>
            </a:pPr>
            <a:r>
              <a:rPr lang="en-US"/>
              <a:t>Efforts in acquiring the face biometric in a 3D format have resulted in the development of 3D face capture systems.</a:t>
            </a:r>
            <a:endParaRPr/>
          </a:p>
          <a:p>
            <a:pPr indent="-342900" lvl="0" marL="342900" rtl="0" algn="l">
              <a:spcBef>
                <a:spcPts val="592"/>
              </a:spcBef>
              <a:spcAft>
                <a:spcPts val="0"/>
              </a:spcAft>
              <a:buClr>
                <a:schemeClr val="dk1"/>
              </a:buClr>
              <a:buSzPct val="100000"/>
              <a:buChar char="•"/>
            </a:pPr>
            <a:r>
              <a:rPr lang="en-US"/>
              <a:t>There are two types of 3D face capture systems: one is based on laser scanning and the other is based on stereographic reconstruction</a:t>
            </a:r>
            <a:endParaRPr b="1" i="1"/>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3D SENSORS</a:t>
            </a:r>
            <a:endParaRPr/>
          </a:p>
        </p:txBody>
      </p:sp>
      <p:sp>
        <p:nvSpPr>
          <p:cNvPr id="1714" name="Google Shape;1714;p2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It is generally regarded that laser scanners provide more accurate 3D face models, while stereographic cameras provide near real-time capture capability with slight loss in accuracy.</a:t>
            </a:r>
            <a:endParaRPr/>
          </a:p>
          <a:p>
            <a:pPr indent="-342900" lvl="0" marL="342900" rtl="0" algn="l">
              <a:spcBef>
                <a:spcPts val="448"/>
              </a:spcBef>
              <a:spcAft>
                <a:spcPts val="0"/>
              </a:spcAft>
              <a:buClr>
                <a:schemeClr val="dk1"/>
              </a:buClr>
              <a:buSzPct val="100000"/>
              <a:buChar char="•"/>
            </a:pPr>
            <a:r>
              <a:rPr lang="en-US"/>
              <a:t>The image captured by a 3D sensor typically covers about 120</a:t>
            </a:r>
            <a:r>
              <a:rPr i="1" lang="en-US"/>
              <a:t>◦ </a:t>
            </a:r>
            <a:r>
              <a:rPr lang="en-US"/>
              <a:t>of the human head and this image is referred to as a 2.5D scan. </a:t>
            </a:r>
            <a:endParaRPr/>
          </a:p>
          <a:p>
            <a:pPr indent="-342900" lvl="0" marL="342900" rtl="0" algn="l">
              <a:spcBef>
                <a:spcPts val="448"/>
              </a:spcBef>
              <a:spcAft>
                <a:spcPts val="0"/>
              </a:spcAft>
              <a:buClr>
                <a:schemeClr val="dk1"/>
              </a:buClr>
              <a:buSzPct val="100000"/>
              <a:buChar char="•"/>
            </a:pPr>
            <a:r>
              <a:rPr lang="en-US"/>
              <a:t>If a full 3D model of the face is required, it can be constructed by combining approximately three to five 2.5D scans captured from multiple views.</a:t>
            </a:r>
            <a:endParaRPr/>
          </a:p>
          <a:p>
            <a:pPr indent="-342900" lvl="0" marL="342900" rtl="0" algn="l">
              <a:spcBef>
                <a:spcPts val="448"/>
              </a:spcBef>
              <a:spcAft>
                <a:spcPts val="0"/>
              </a:spcAft>
              <a:buClr>
                <a:schemeClr val="dk1"/>
              </a:buClr>
              <a:buSzPct val="100000"/>
              <a:buChar char="•"/>
            </a:pPr>
            <a:r>
              <a:rPr lang="en-US"/>
              <a:t>The drawbacks of 3D face acquisition include longer image acquisition time, the large data size of the 3D model (which requires higher computational resources during matching), and the relatively high price of 3D imaging sensors.</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2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3D CAMERAS</a:t>
            </a:r>
            <a:endParaRPr/>
          </a:p>
        </p:txBody>
      </p:sp>
      <p:pic>
        <p:nvPicPr>
          <p:cNvPr descr="F:\July 2020 -Dec 2020\biometrics\images\unit 2 images\3D CAMERAS.PNG" id="1720" name="Google Shape;1720;p221"/>
          <p:cNvPicPr preferRelativeResize="0"/>
          <p:nvPr>
            <p:ph idx="1" type="body"/>
          </p:nvPr>
        </p:nvPicPr>
        <p:blipFill rotWithShape="1">
          <a:blip r:embed="rId3">
            <a:alphaModFix/>
          </a:blip>
          <a:srcRect b="0" l="0" r="0" t="0"/>
          <a:stretch/>
        </p:blipFill>
        <p:spPr>
          <a:xfrm>
            <a:off x="1043608" y="2210362"/>
            <a:ext cx="6840759" cy="3810925"/>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VIDEO SEQUENCES</a:t>
            </a:r>
            <a:endParaRPr/>
          </a:p>
        </p:txBody>
      </p:sp>
      <p:sp>
        <p:nvSpPr>
          <p:cNvPr id="1726" name="Google Shape;1726;p2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video camera can continuously capture face images, thereby enabling the selection of a good quality face image (e.g., one with frontal pose and neutral expression)for recognition. </a:t>
            </a:r>
            <a:endParaRPr/>
          </a:p>
          <a:p>
            <a:pPr indent="-342900" lvl="0" marL="342900" rtl="0" algn="l">
              <a:spcBef>
                <a:spcPts val="640"/>
              </a:spcBef>
              <a:spcAft>
                <a:spcPts val="0"/>
              </a:spcAft>
              <a:buClr>
                <a:schemeClr val="dk1"/>
              </a:buClr>
              <a:buSzPts val="3200"/>
              <a:buChar char="•"/>
            </a:pPr>
            <a:r>
              <a:rPr lang="en-US"/>
              <a:t>The drop in price of video cameras has also made them amore viable solution for face recognition systems.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STEPS</a:t>
            </a:r>
            <a:endParaRPr/>
          </a:p>
        </p:txBody>
      </p:sp>
      <p:sp>
        <p:nvSpPr>
          <p:cNvPr id="258" name="Google Shape;258;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Normalization: an input  fingerprint image is normalized so that it has a pre-specified mean and variance.</a:t>
            </a:r>
            <a:endParaRPr/>
          </a:p>
          <a:p>
            <a:pPr indent="-342900" lvl="0" marL="342900" rtl="0" algn="l">
              <a:spcBef>
                <a:spcPts val="592"/>
              </a:spcBef>
              <a:spcAft>
                <a:spcPts val="0"/>
              </a:spcAft>
              <a:buClr>
                <a:schemeClr val="dk1"/>
              </a:buClr>
              <a:buSzPct val="100000"/>
              <a:buChar char="•"/>
            </a:pPr>
            <a:r>
              <a:rPr lang="en-US"/>
              <a:t>Local orientation estimation: The orientation image is estimated from the normalized input fingerprint image</a:t>
            </a:r>
            <a:endParaRPr/>
          </a:p>
          <a:p>
            <a:pPr indent="-342900" lvl="0" marL="342900" rtl="0" algn="l">
              <a:spcBef>
                <a:spcPts val="592"/>
              </a:spcBef>
              <a:spcAft>
                <a:spcPts val="0"/>
              </a:spcAft>
              <a:buClr>
                <a:schemeClr val="dk1"/>
              </a:buClr>
              <a:buSzPct val="100000"/>
              <a:buChar char="•"/>
            </a:pPr>
            <a:r>
              <a:rPr lang="en-US"/>
              <a:t>Local frequency estimation: The frequency image is computed from the normalized input fingerprint image and the estimated orientation image</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2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VIDEO SEQUENCES</a:t>
            </a:r>
            <a:endParaRPr/>
          </a:p>
        </p:txBody>
      </p:sp>
      <p:sp>
        <p:nvSpPr>
          <p:cNvPr id="1732" name="Google Shape;1732;p2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There is a significant interest in developing robust face recognition systems that will accept video streams as an input.</a:t>
            </a:r>
            <a:endParaRPr/>
          </a:p>
          <a:p>
            <a:pPr indent="-342900" lvl="0" marL="342900" rtl="0" algn="l">
              <a:spcBef>
                <a:spcPts val="592"/>
              </a:spcBef>
              <a:spcAft>
                <a:spcPts val="0"/>
              </a:spcAft>
              <a:buClr>
                <a:schemeClr val="dk1"/>
              </a:buClr>
              <a:buSzPct val="100000"/>
              <a:buChar char="•"/>
            </a:pPr>
            <a:r>
              <a:rPr lang="en-US"/>
              <a:t> Face recognition in video has attracted interest due to the widespread deployment of surveillance cameras. </a:t>
            </a:r>
            <a:endParaRPr/>
          </a:p>
          <a:p>
            <a:pPr indent="-342900" lvl="0" marL="342900" rtl="0" algn="l">
              <a:spcBef>
                <a:spcPts val="592"/>
              </a:spcBef>
              <a:spcAft>
                <a:spcPts val="0"/>
              </a:spcAft>
              <a:buClr>
                <a:schemeClr val="dk1"/>
              </a:buClr>
              <a:buSzPct val="100000"/>
              <a:buChar char="•"/>
            </a:pPr>
            <a:r>
              <a:rPr lang="en-US"/>
              <a:t>The ability to automatically recognize faces in real-time from video will facilitate, among other things, a covert method for human identification using an existing network of surveillance cameras.</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VIDEO SEQUENCES</a:t>
            </a:r>
            <a:endParaRPr/>
          </a:p>
        </p:txBody>
      </p:sp>
      <p:sp>
        <p:nvSpPr>
          <p:cNvPr id="1738" name="Google Shape;1738;p2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Two distinctive pieces of information are provided by a video stream:</a:t>
            </a:r>
            <a:endParaRPr/>
          </a:p>
          <a:p>
            <a:pPr indent="-342900" lvl="0" marL="342900" rtl="0" algn="l">
              <a:spcBef>
                <a:spcPts val="592"/>
              </a:spcBef>
              <a:spcAft>
                <a:spcPts val="0"/>
              </a:spcAft>
              <a:buClr>
                <a:schemeClr val="dk1"/>
              </a:buClr>
              <a:buSzPct val="100000"/>
              <a:buChar char="•"/>
            </a:pPr>
            <a:r>
              <a:rPr lang="en-US"/>
              <a:t> (a)multiple frames of the same subject and </a:t>
            </a:r>
            <a:endParaRPr/>
          </a:p>
          <a:p>
            <a:pPr indent="-342900" lvl="0" marL="342900" rtl="0" algn="l">
              <a:spcBef>
                <a:spcPts val="592"/>
              </a:spcBef>
              <a:spcAft>
                <a:spcPts val="0"/>
              </a:spcAft>
              <a:buClr>
                <a:schemeClr val="dk1"/>
              </a:buClr>
              <a:buSzPct val="100000"/>
              <a:buChar char="•"/>
            </a:pPr>
            <a:r>
              <a:rPr lang="en-US"/>
              <a:t>(b) temporal information pertaining to an</a:t>
            </a:r>
            <a:endParaRPr/>
          </a:p>
          <a:p>
            <a:pPr indent="-342900" lvl="0" marL="342900" rtl="0" algn="l">
              <a:spcBef>
                <a:spcPts val="592"/>
              </a:spcBef>
              <a:spcAft>
                <a:spcPts val="0"/>
              </a:spcAft>
              <a:buClr>
                <a:schemeClr val="dk1"/>
              </a:buClr>
              <a:buSzPct val="100000"/>
              <a:buChar char="•"/>
            </a:pPr>
            <a:r>
              <a:rPr lang="en-US"/>
              <a:t>individual’s face. </a:t>
            </a:r>
            <a:endParaRPr/>
          </a:p>
          <a:p>
            <a:pPr indent="-342900" lvl="0" marL="342900" rtl="0" algn="l">
              <a:spcBef>
                <a:spcPts val="592"/>
              </a:spcBef>
              <a:spcAft>
                <a:spcPts val="0"/>
              </a:spcAft>
              <a:buClr>
                <a:schemeClr val="dk1"/>
              </a:buClr>
              <a:buSzPct val="100000"/>
              <a:buChar char="•"/>
            </a:pPr>
            <a:r>
              <a:rPr lang="en-US"/>
              <a:t>Multiple frames typically depict a variety of poses, allowing for the proper selection of a good quality frame (namely, a high quality face image in near-frontal pose) for superior recognition performance.</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2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FACE DETECTION</a:t>
            </a:r>
            <a:endParaRPr/>
          </a:p>
        </p:txBody>
      </p:sp>
      <p:sp>
        <p:nvSpPr>
          <p:cNvPr id="1744" name="Google Shape;1744;p2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Face detection is the first step in most face-related applications including face recognition,</a:t>
            </a:r>
            <a:endParaRPr/>
          </a:p>
          <a:p>
            <a:pPr indent="0" lvl="0" marL="0" rtl="0" algn="l">
              <a:spcBef>
                <a:spcPts val="592"/>
              </a:spcBef>
              <a:spcAft>
                <a:spcPts val="0"/>
              </a:spcAft>
              <a:buClr>
                <a:schemeClr val="dk1"/>
              </a:buClr>
              <a:buSzPct val="100000"/>
              <a:buNone/>
            </a:pPr>
            <a:r>
              <a:rPr lang="en-US"/>
              <a:t>facial expression analysis, gender/ethnicity/age classification, and face modeling.</a:t>
            </a:r>
            <a:endParaRPr/>
          </a:p>
          <a:p>
            <a:pPr indent="-342900" lvl="0" marL="342900" rtl="0" algn="l">
              <a:spcBef>
                <a:spcPts val="592"/>
              </a:spcBef>
              <a:spcAft>
                <a:spcPts val="0"/>
              </a:spcAft>
              <a:buClr>
                <a:schemeClr val="dk1"/>
              </a:buClr>
              <a:buSzPct val="100000"/>
              <a:buChar char="•"/>
            </a:pPr>
            <a:r>
              <a:rPr lang="en-US"/>
              <a:t>there are a number of approaches for detecting faces in a given image,</a:t>
            </a:r>
            <a:endParaRPr/>
          </a:p>
          <a:p>
            <a:pPr indent="-342900" lvl="0" marL="342900" rtl="0" algn="l">
              <a:spcBef>
                <a:spcPts val="592"/>
              </a:spcBef>
              <a:spcAft>
                <a:spcPts val="0"/>
              </a:spcAft>
              <a:buClr>
                <a:schemeClr val="dk1"/>
              </a:buClr>
              <a:buSzPct val="100000"/>
              <a:buChar char="•"/>
            </a:pPr>
            <a:r>
              <a:rPr lang="en-US"/>
              <a:t>state-of-the-art face detection methods are typically based on extracting local texture features from the given image and applying a binary (two-class) classifier to distinguish between a face and non-face</a:t>
            </a:r>
            <a:endParaRPr/>
          </a:p>
          <a:p>
            <a:pPr indent="0" lvl="0" marL="0" rtl="0" algn="l">
              <a:spcBef>
                <a:spcPts val="592"/>
              </a:spcBef>
              <a:spcAft>
                <a:spcPts val="0"/>
              </a:spcAft>
              <a:buClr>
                <a:schemeClr val="dk1"/>
              </a:buClr>
              <a:buSzPct val="100000"/>
              <a:buNone/>
            </a:pPr>
            <a:r>
              <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226"/>
          <p:cNvSpPr/>
          <p:nvPr/>
        </p:nvSpPr>
        <p:spPr>
          <a:xfrm>
            <a:off x="304800" y="762000"/>
            <a:ext cx="8229600" cy="258532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Face Detection: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i="1" lang="en-US" sz="1800">
                <a:solidFill>
                  <a:schemeClr val="dk1"/>
                </a:solidFill>
                <a:latin typeface="Calibri"/>
                <a:ea typeface="Calibri"/>
                <a:cs typeface="Calibri"/>
                <a:sym typeface="Calibri"/>
              </a:rPr>
              <a:t>Viola-Jones face detector:</a:t>
            </a:r>
            <a:r>
              <a:rPr lang="en-US" sz="1800">
                <a:solidFill>
                  <a:schemeClr val="dk1"/>
                </a:solidFill>
                <a:latin typeface="Calibri"/>
                <a:ea typeface="Calibri"/>
                <a:cs typeface="Calibri"/>
                <a:sym typeface="Calibri"/>
              </a:rPr>
              <a:t>The Viola-Jones face detector scans through the input image with detection windows of different sizes and decides whether each window contains a face or not.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Viola-Jones face detector is not perfect and can produce both false positive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and false negative errors as shown in Figure 3.13. A false positive error refers to the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detection of a face where none exists, while a false negative error indicates that a</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face present in the image was not detected.</a:t>
            </a:r>
            <a:endParaRPr/>
          </a:p>
        </p:txBody>
      </p:sp>
      <p:pic>
        <p:nvPicPr>
          <p:cNvPr descr="F:\July 2020 -Dec 2020\biometrics\images\unit 2 images\falsepositive.PNG" id="1750" name="Google Shape;1750;p226"/>
          <p:cNvPicPr preferRelativeResize="0"/>
          <p:nvPr/>
        </p:nvPicPr>
        <p:blipFill rotWithShape="1">
          <a:blip r:embed="rId3">
            <a:alphaModFix/>
          </a:blip>
          <a:srcRect b="0" l="0" r="0" t="0"/>
          <a:stretch/>
        </p:blipFill>
        <p:spPr>
          <a:xfrm>
            <a:off x="539552" y="3559296"/>
            <a:ext cx="7200799" cy="3473202"/>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Viola-Jones face detector</a:t>
            </a:r>
            <a:endParaRPr/>
          </a:p>
        </p:txBody>
      </p:sp>
      <p:sp>
        <p:nvSpPr>
          <p:cNvPr id="1756" name="Google Shape;1756;p2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descr="F:\July 2020 -Dec 2020\biometrics\images\unit 2 images\violojonesdetector.PNG" id="1757" name="Google Shape;1757;p227"/>
          <p:cNvPicPr preferRelativeResize="0"/>
          <p:nvPr/>
        </p:nvPicPr>
        <p:blipFill rotWithShape="1">
          <a:blip r:embed="rId3">
            <a:alphaModFix/>
          </a:blip>
          <a:srcRect b="0" l="0" r="0" t="0"/>
          <a:stretch/>
        </p:blipFill>
        <p:spPr>
          <a:xfrm>
            <a:off x="539552" y="1624013"/>
            <a:ext cx="8136904" cy="4685307"/>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Viola jones</a:t>
            </a:r>
            <a:endParaRPr/>
          </a:p>
        </p:txBody>
      </p:sp>
      <p:sp>
        <p:nvSpPr>
          <p:cNvPr id="1763" name="Google Shape;1763;p2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The Viola-Jones face detector scans through the input image with detection windows of different sizes and decides whether each window contains a face or not.</a:t>
            </a:r>
            <a:endParaRPr/>
          </a:p>
          <a:p>
            <a:pPr indent="-342900" lvl="0" marL="342900" rtl="0" algn="l">
              <a:spcBef>
                <a:spcPts val="592"/>
              </a:spcBef>
              <a:spcAft>
                <a:spcPts val="0"/>
              </a:spcAft>
              <a:buClr>
                <a:schemeClr val="dk1"/>
              </a:buClr>
              <a:buSzPct val="100000"/>
              <a:buChar char="•"/>
            </a:pPr>
            <a:r>
              <a:rPr lang="en-US"/>
              <a:t>Figure 3.14 shows the scanning process ranging from small to large windows. </a:t>
            </a:r>
            <a:endParaRPr/>
          </a:p>
          <a:p>
            <a:pPr indent="-342900" lvl="0" marL="342900" rtl="0" algn="l">
              <a:spcBef>
                <a:spcPts val="592"/>
              </a:spcBef>
              <a:spcAft>
                <a:spcPts val="0"/>
              </a:spcAft>
              <a:buClr>
                <a:schemeClr val="dk1"/>
              </a:buClr>
              <a:buSzPct val="100000"/>
              <a:buChar char="•"/>
            </a:pPr>
            <a:r>
              <a:rPr lang="en-US"/>
              <a:t>In each window, the existence of a face candidate is decided by applying a classifier to simple local features derived using rectangular filters</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29"/>
          <p:cNvSpPr/>
          <p:nvPr/>
        </p:nvSpPr>
        <p:spPr>
          <a:xfrm>
            <a:off x="381000" y="304800"/>
            <a:ext cx="82296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.These rectangular filters can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be grouped as two-rectangle, three-rectangle, and four-rectangle filters</a:t>
            </a:r>
            <a:endParaRPr/>
          </a:p>
        </p:txBody>
      </p:sp>
      <p:pic>
        <p:nvPicPr>
          <p:cNvPr descr="C:\Users\Sabarinathan\Desktop\BIO6.jpg" id="1769" name="Google Shape;1769;p229"/>
          <p:cNvPicPr preferRelativeResize="0"/>
          <p:nvPr/>
        </p:nvPicPr>
        <p:blipFill rotWithShape="1">
          <a:blip r:embed="rId3">
            <a:alphaModFix/>
          </a:blip>
          <a:srcRect b="0" l="0" r="0" t="0"/>
          <a:stretch/>
        </p:blipFill>
        <p:spPr>
          <a:xfrm>
            <a:off x="914400" y="1524000"/>
            <a:ext cx="7391400" cy="3057525"/>
          </a:xfrm>
          <a:prstGeom prst="rect">
            <a:avLst/>
          </a:prstGeom>
          <a:noFill/>
          <a:ln>
            <a:noFill/>
          </a:ln>
        </p:spPr>
      </p:pic>
      <p:sp>
        <p:nvSpPr>
          <p:cNvPr id="1770" name="Google Shape;1770;p229"/>
          <p:cNvSpPr/>
          <p:nvPr/>
        </p:nvSpPr>
        <p:spPr>
          <a:xfrm>
            <a:off x="457200" y="4648200"/>
            <a:ext cx="82296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Since these 2D rectangular filters are similar to the one-dimensional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Haar wavelets used in the signal processing domain, they are also known as Haar like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filters.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The feature values are obtained by computing the difference between the sum of the pixel intensities in the light and dark rectangular regions</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2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776" name="Google Shape;1776;p2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a set of Haar-like filters of different sizes need to be applied to each window and the filter responses must be combined in an appropriate way in order to detect a face. </a:t>
            </a:r>
            <a:endParaRPr/>
          </a:p>
          <a:p>
            <a:pPr indent="-342900" lvl="0" marL="342900" rtl="0" algn="l">
              <a:spcBef>
                <a:spcPts val="544"/>
              </a:spcBef>
              <a:spcAft>
                <a:spcPts val="0"/>
              </a:spcAft>
              <a:buClr>
                <a:schemeClr val="dk1"/>
              </a:buClr>
              <a:buSzPct val="100000"/>
              <a:buChar char="•"/>
            </a:pPr>
            <a:r>
              <a:rPr lang="en-US"/>
              <a:t>As a result, the number of features in each detection window could be very large. For instance, more than 180</a:t>
            </a:r>
            <a:r>
              <a:rPr i="1" lang="en-US"/>
              <a:t>,</a:t>
            </a:r>
            <a:r>
              <a:rPr lang="en-US"/>
              <a:t>000 different Haar-like features can be derived from a detection window of size 24</a:t>
            </a:r>
            <a:r>
              <a:rPr i="1" lang="en-US"/>
              <a:t>×</a:t>
            </a:r>
            <a:r>
              <a:rPr lang="en-US"/>
              <a:t>24 pixels. </a:t>
            </a:r>
            <a:endParaRPr/>
          </a:p>
          <a:p>
            <a:pPr indent="-342900" lvl="0" marL="342900" rtl="0" algn="l">
              <a:spcBef>
                <a:spcPts val="544"/>
              </a:spcBef>
              <a:spcAft>
                <a:spcPts val="0"/>
              </a:spcAft>
              <a:buClr>
                <a:schemeClr val="dk1"/>
              </a:buClr>
              <a:buSzPct val="100000"/>
              <a:buChar char="•"/>
            </a:pPr>
            <a:r>
              <a:rPr lang="en-US"/>
              <a:t>The computational burden involved in the computation of these features can be significantly reduced by pre-computing the integral image from the original image.</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782" name="Google Shape;1782;p2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An integral image </a:t>
            </a:r>
            <a:r>
              <a:rPr i="1" lang="en-US"/>
              <a:t>S </a:t>
            </a:r>
            <a:r>
              <a:rPr lang="en-US"/>
              <a:t>associated with the given image </a:t>
            </a:r>
            <a:r>
              <a:rPr i="1" lang="en-US"/>
              <a:t>I </a:t>
            </a:r>
            <a:r>
              <a:rPr lang="en-US"/>
              <a:t>can be computed as follows:</a:t>
            </a:r>
            <a:endParaRPr/>
          </a:p>
          <a:p>
            <a:pPr indent="-139700" lvl="0" marL="342900" rtl="0" algn="l">
              <a:spcBef>
                <a:spcPts val="640"/>
              </a:spcBef>
              <a:spcAft>
                <a:spcPts val="0"/>
              </a:spcAft>
              <a:buClr>
                <a:schemeClr val="dk1"/>
              </a:buClr>
              <a:buSzPts val="3200"/>
              <a:buNone/>
            </a:pPr>
            <a:r>
              <a:t/>
            </a:r>
            <a:endParaRPr/>
          </a:p>
        </p:txBody>
      </p:sp>
      <p:pic>
        <p:nvPicPr>
          <p:cNvPr descr="F:\July 2020 -Dec 2020\biometrics\images\unit 2 images\equation.PNG" id="1783" name="Google Shape;1783;p231"/>
          <p:cNvPicPr preferRelativeResize="0"/>
          <p:nvPr/>
        </p:nvPicPr>
        <p:blipFill rotWithShape="1">
          <a:blip r:embed="rId3">
            <a:alphaModFix/>
          </a:blip>
          <a:srcRect b="0" l="0" r="0" t="0"/>
          <a:stretch/>
        </p:blipFill>
        <p:spPr>
          <a:xfrm>
            <a:off x="1475656" y="2895320"/>
            <a:ext cx="5328592" cy="1685808"/>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2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789" name="Google Shape;1789;p2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where </a:t>
            </a:r>
            <a:r>
              <a:rPr i="1" lang="en-US"/>
              <a:t>I</a:t>
            </a:r>
            <a:r>
              <a:rPr lang="en-US"/>
              <a:t>(</a:t>
            </a:r>
            <a:r>
              <a:rPr i="1" lang="en-US"/>
              <a:t>x,y</a:t>
            </a:r>
            <a:r>
              <a:rPr lang="en-US"/>
              <a:t>) is the intensity value of pixel (</a:t>
            </a:r>
            <a:r>
              <a:rPr i="1" lang="en-US"/>
              <a:t>x,y</a:t>
            </a:r>
            <a:r>
              <a:rPr lang="en-US"/>
              <a:t>) in the original image and </a:t>
            </a:r>
            <a:r>
              <a:rPr i="1" lang="en-US"/>
              <a:t>S</a:t>
            </a:r>
            <a:r>
              <a:rPr lang="en-US"/>
              <a:t>(</a:t>
            </a:r>
            <a:r>
              <a:rPr i="1" lang="en-US"/>
              <a:t>x,y</a:t>
            </a:r>
            <a:r>
              <a:rPr lang="en-US"/>
              <a:t>) is the value of the corresponding pixel in the integral image. Thus, the integral image</a:t>
            </a:r>
            <a:endParaRPr/>
          </a:p>
          <a:p>
            <a:pPr indent="-342900" lvl="0" marL="342900" rtl="0" algn="l">
              <a:spcBef>
                <a:spcPts val="544"/>
              </a:spcBef>
              <a:spcAft>
                <a:spcPts val="0"/>
              </a:spcAft>
              <a:buClr>
                <a:schemeClr val="dk1"/>
              </a:buClr>
              <a:buSzPct val="100000"/>
              <a:buChar char="•"/>
            </a:pPr>
            <a:r>
              <a:rPr lang="en-US"/>
              <a:t>at location (</a:t>
            </a:r>
            <a:r>
              <a:rPr i="1" lang="en-US"/>
              <a:t>x,y</a:t>
            </a:r>
            <a:r>
              <a:rPr lang="en-US"/>
              <a:t>) contains the sum of all pixel intensities above and to the left of (</a:t>
            </a:r>
            <a:r>
              <a:rPr i="1" lang="en-US"/>
              <a:t>x,y</a:t>
            </a:r>
            <a:r>
              <a:rPr lang="en-US"/>
              <a:t>) in the original image. The integral image can be rapidly computed in a single pass over the original image. </a:t>
            </a:r>
            <a:endParaRPr/>
          </a:p>
          <a:p>
            <a:pPr indent="-342900" lvl="0" marL="342900" rtl="0" algn="l">
              <a:spcBef>
                <a:spcPts val="544"/>
              </a:spcBef>
              <a:spcAft>
                <a:spcPts val="0"/>
              </a:spcAft>
              <a:buClr>
                <a:schemeClr val="dk1"/>
              </a:buClr>
              <a:buSzPct val="100000"/>
              <a:buChar char="•"/>
            </a:pPr>
            <a:r>
              <a:rPr lang="en-US"/>
              <a:t>Once the integral image is available, the sum of pixel values within any arbitrary rectangular region in the original image can be computed</a:t>
            </a:r>
            <a:endParaRPr/>
          </a:p>
          <a:p>
            <a:pPr indent="0" lvl="0" marL="0" rtl="0" algn="l">
              <a:spcBef>
                <a:spcPts val="544"/>
              </a:spcBef>
              <a:spcAft>
                <a:spcPts val="0"/>
              </a:spcAft>
              <a:buClr>
                <a:schemeClr val="dk1"/>
              </a:buClr>
              <a:buSzPct val="100000"/>
              <a:buNone/>
            </a:pPr>
            <a:r>
              <a:rPr lang="en-US"/>
              <a:t>based on just four array accesses as shown in Figure 3.16.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STEPS</a:t>
            </a:r>
            <a:endParaRPr/>
          </a:p>
        </p:txBody>
      </p:sp>
      <p:sp>
        <p:nvSpPr>
          <p:cNvPr id="264" name="Google Shape;264;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Region mask estimation: the region mask is obtained by classifying each block in the normalized input Fingerprint image into a recoverable or a unrecoverable block.</a:t>
            </a:r>
            <a:endParaRPr/>
          </a:p>
          <a:p>
            <a:pPr indent="-342900" lvl="0" marL="342900" rtl="0" algn="l">
              <a:spcBef>
                <a:spcPts val="592"/>
              </a:spcBef>
              <a:spcAft>
                <a:spcPts val="0"/>
              </a:spcAft>
              <a:buClr>
                <a:schemeClr val="dk1"/>
              </a:buClr>
              <a:buSzPct val="100000"/>
              <a:buChar char="•"/>
            </a:pPr>
            <a:r>
              <a:rPr lang="en-US"/>
              <a:t>  Filtering: A bank of Gabor filters which is tuned to local ridge orientation and ridge frequency is applied to the ridge-and-furrow pixels in the normalized input fingerprint image to obtain an enhanced fingerprint image.</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pic>
        <p:nvPicPr>
          <p:cNvPr descr="C:\Users\Sabarinathan\Desktop\BIO7.jpg" id="1794" name="Google Shape;1794;p233"/>
          <p:cNvPicPr preferRelativeResize="0"/>
          <p:nvPr/>
        </p:nvPicPr>
        <p:blipFill rotWithShape="1">
          <a:blip r:embed="rId3">
            <a:alphaModFix/>
          </a:blip>
          <a:srcRect b="0" l="0" r="0" t="0"/>
          <a:stretch/>
        </p:blipFill>
        <p:spPr>
          <a:xfrm>
            <a:off x="457200" y="685800"/>
            <a:ext cx="8458200" cy="56388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pic>
        <p:nvPicPr>
          <p:cNvPr descr="C:\Users\Sabarinathan\Desktop\BIO8.jpg" id="1799" name="Google Shape;1799;p234"/>
          <p:cNvPicPr preferRelativeResize="0"/>
          <p:nvPr/>
        </p:nvPicPr>
        <p:blipFill rotWithShape="1">
          <a:blip r:embed="rId3">
            <a:alphaModFix/>
          </a:blip>
          <a:srcRect b="0" l="0" r="0" t="0"/>
          <a:stretch/>
        </p:blipFill>
        <p:spPr>
          <a:xfrm>
            <a:off x="914400" y="1095375"/>
            <a:ext cx="7696200" cy="5429969"/>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235"/>
          <p:cNvSpPr/>
          <p:nvPr/>
        </p:nvSpPr>
        <p:spPr>
          <a:xfrm>
            <a:off x="339309" y="1412776"/>
            <a:ext cx="8458200" cy="369331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shows two most effective Haar-like features that are able to reject about 60% of non-faces.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first feature represents the fact that the eye region is typically darker than the cheek region.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The second feature highlights the brighter nose bridge compared to the eye regions.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Classifiers with a simple smaller set of filters can be first used to screen out a large number of non-face images in the early stage and then more powerful classifiers can be used in the later stage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Since the Viola-Jones face detection technique is a generic object detection approach,</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same technique can be used to detect individual components within a detected face image</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2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Feature Extraction and Matching</a:t>
            </a:r>
            <a:br>
              <a:rPr b="1" lang="en-US"/>
            </a:br>
            <a:endParaRPr/>
          </a:p>
        </p:txBody>
      </p:sp>
      <p:sp>
        <p:nvSpPr>
          <p:cNvPr id="1810" name="Google Shape;1810;p2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There are three main approaches to match the detected face images.</a:t>
            </a:r>
            <a:endParaRPr/>
          </a:p>
          <a:p>
            <a:pPr indent="-514350" lvl="0" marL="514350" rtl="0" algn="l">
              <a:spcBef>
                <a:spcPts val="640"/>
              </a:spcBef>
              <a:spcAft>
                <a:spcPts val="0"/>
              </a:spcAft>
              <a:buClr>
                <a:schemeClr val="dk1"/>
              </a:buClr>
              <a:buSzPts val="3200"/>
              <a:buFont typeface="Calibri"/>
              <a:buAutoNum type="arabicPeriod"/>
            </a:pPr>
            <a:r>
              <a:rPr lang="en-US"/>
              <a:t>appearance-based, </a:t>
            </a:r>
            <a:endParaRPr/>
          </a:p>
          <a:p>
            <a:pPr indent="-514350" lvl="0" marL="514350" rtl="0" algn="l">
              <a:spcBef>
                <a:spcPts val="640"/>
              </a:spcBef>
              <a:spcAft>
                <a:spcPts val="0"/>
              </a:spcAft>
              <a:buClr>
                <a:schemeClr val="dk1"/>
              </a:buClr>
              <a:buSzPts val="3200"/>
              <a:buFont typeface="Calibri"/>
              <a:buAutoNum type="arabicPeriod"/>
            </a:pPr>
            <a:r>
              <a:rPr lang="en-US"/>
              <a:t>model-based, and </a:t>
            </a:r>
            <a:endParaRPr/>
          </a:p>
          <a:p>
            <a:pPr indent="-514350" lvl="0" marL="514350" rtl="0" algn="l">
              <a:spcBef>
                <a:spcPts val="640"/>
              </a:spcBef>
              <a:spcAft>
                <a:spcPts val="0"/>
              </a:spcAft>
              <a:buClr>
                <a:schemeClr val="dk1"/>
              </a:buClr>
              <a:buSzPts val="3200"/>
              <a:buFont typeface="Calibri"/>
              <a:buAutoNum type="arabicPeriod"/>
            </a:pPr>
            <a:r>
              <a:rPr lang="en-US"/>
              <a:t>texture-based methods</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2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Appearance based</a:t>
            </a:r>
            <a:endParaRPr/>
          </a:p>
        </p:txBody>
      </p:sp>
      <p:sp>
        <p:nvSpPr>
          <p:cNvPr id="1816" name="Google Shape;1816;p2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b="1" i="1" lang="en-US"/>
              <a:t>Appearance-based techniques </a:t>
            </a:r>
            <a:r>
              <a:rPr i="1" lang="en-US"/>
              <a:t>generate a compact representation of the entire </a:t>
            </a:r>
            <a:r>
              <a:rPr lang="en-US"/>
              <a:t>face region in the acquired image by mapping the high-dimensional face image into a lower dimensional sub-space</a:t>
            </a:r>
            <a:endParaRPr/>
          </a:p>
          <a:p>
            <a:pPr indent="-342900" lvl="0" marL="342900" rtl="0" algn="l">
              <a:spcBef>
                <a:spcPts val="544"/>
              </a:spcBef>
              <a:spcAft>
                <a:spcPts val="0"/>
              </a:spcAft>
              <a:buClr>
                <a:schemeClr val="dk1"/>
              </a:buClr>
              <a:buSzPct val="100000"/>
              <a:buChar char="•"/>
            </a:pPr>
            <a:r>
              <a:rPr lang="en-US"/>
              <a:t>This sub-space is defined by a set of representative basis vectors, which are learned using a training set of images the mapping can be either linear or non-linear, commonly used schemes such as</a:t>
            </a:r>
            <a:endParaRPr/>
          </a:p>
          <a:p>
            <a:pPr indent="-342900" lvl="0" marL="342900" rtl="0" algn="l">
              <a:spcBef>
                <a:spcPts val="544"/>
              </a:spcBef>
              <a:spcAft>
                <a:spcPts val="0"/>
              </a:spcAft>
              <a:buClr>
                <a:schemeClr val="dk1"/>
              </a:buClr>
              <a:buSzPct val="100000"/>
              <a:buChar char="•"/>
            </a:pPr>
            <a:r>
              <a:rPr b="1" lang="en-US"/>
              <a:t>Principal Component Analysis </a:t>
            </a:r>
            <a:r>
              <a:rPr lang="en-US"/>
              <a:t>(PCA), </a:t>
            </a:r>
            <a:endParaRPr/>
          </a:p>
          <a:p>
            <a:pPr indent="-342900" lvl="0" marL="342900" rtl="0" algn="l">
              <a:spcBef>
                <a:spcPts val="544"/>
              </a:spcBef>
              <a:spcAft>
                <a:spcPts val="0"/>
              </a:spcAft>
              <a:buClr>
                <a:schemeClr val="dk1"/>
              </a:buClr>
              <a:buSzPct val="100000"/>
              <a:buChar char="•"/>
            </a:pPr>
            <a:r>
              <a:rPr b="1" lang="en-US"/>
              <a:t>Linear Discriminant Analysis </a:t>
            </a:r>
            <a:r>
              <a:rPr lang="en-US"/>
              <a:t>(LDA), and</a:t>
            </a:r>
            <a:endParaRPr/>
          </a:p>
          <a:p>
            <a:pPr indent="-342900" lvl="0" marL="342900" rtl="0" algn="l">
              <a:spcBef>
                <a:spcPts val="544"/>
              </a:spcBef>
              <a:spcAft>
                <a:spcPts val="0"/>
              </a:spcAft>
              <a:buClr>
                <a:schemeClr val="dk1"/>
              </a:buClr>
              <a:buSzPct val="100000"/>
              <a:buChar char="•"/>
            </a:pPr>
            <a:r>
              <a:rPr b="1" lang="en-US"/>
              <a:t>Independent Component Analysis </a:t>
            </a:r>
            <a:r>
              <a:rPr lang="en-US"/>
              <a:t>(ICA) </a:t>
            </a:r>
            <a:endParaRPr/>
          </a:p>
          <a:p>
            <a:pPr indent="-342900" lvl="0" marL="342900" rtl="0" algn="l">
              <a:spcBef>
                <a:spcPts val="544"/>
              </a:spcBef>
              <a:spcAft>
                <a:spcPts val="0"/>
              </a:spcAft>
              <a:buClr>
                <a:schemeClr val="dk1"/>
              </a:buClr>
              <a:buSzPct val="100000"/>
              <a:buChar char="•"/>
            </a:pPr>
            <a:r>
              <a:rPr lang="en-US"/>
              <a:t>involve linear projections</a:t>
            </a:r>
            <a:endParaRPr/>
          </a:p>
          <a:p>
            <a:pPr indent="-170180" lvl="0" marL="342900" rtl="0" algn="l">
              <a:spcBef>
                <a:spcPts val="544"/>
              </a:spcBef>
              <a:spcAft>
                <a:spcPts val="0"/>
              </a:spcAft>
              <a:buClr>
                <a:schemeClr val="dk1"/>
              </a:buClr>
              <a:buSzPct val="100000"/>
              <a:buNone/>
            </a:pPr>
            <a:r>
              <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Model based techniques</a:t>
            </a:r>
            <a:endParaRPr/>
          </a:p>
        </p:txBody>
      </p:sp>
      <p:sp>
        <p:nvSpPr>
          <p:cNvPr id="1822" name="Google Shape;1822;p2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i="1" lang="en-US"/>
              <a:t>Model-based techniques </a:t>
            </a:r>
            <a:r>
              <a:rPr lang="en-US"/>
              <a:t>attempt to build 2D or 3D face models that facilitate matching of face images in the presence of pose variations.</a:t>
            </a:r>
            <a:endParaRPr/>
          </a:p>
          <a:p>
            <a:pPr indent="-342900" lvl="0" marL="342900" rtl="0" algn="l">
              <a:spcBef>
                <a:spcPts val="640"/>
              </a:spcBef>
              <a:spcAft>
                <a:spcPts val="0"/>
              </a:spcAft>
              <a:buClr>
                <a:schemeClr val="dk1"/>
              </a:buClr>
              <a:buSzPts val="3200"/>
              <a:buChar char="•"/>
            </a:pPr>
            <a:r>
              <a:rPr lang="en-US"/>
              <a:t>While the Face Bunch Graphs (FBG) and Active Appearance Model (AAM) are examples of 2D face models, the morphable model is a 3D model.</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2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Texture-based methods</a:t>
            </a:r>
            <a:br>
              <a:rPr lang="en-US"/>
            </a:br>
            <a:endParaRPr/>
          </a:p>
        </p:txBody>
      </p:sp>
      <p:sp>
        <p:nvSpPr>
          <p:cNvPr id="1828" name="Google Shape;1828;p2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i="1" lang="en-US"/>
              <a:t>Texture-based approaches </a:t>
            </a:r>
            <a:r>
              <a:rPr lang="en-US"/>
              <a:t>try to find robust local features that are invariant to pose or lighting variations. </a:t>
            </a:r>
            <a:endParaRPr/>
          </a:p>
          <a:p>
            <a:pPr indent="-342900" lvl="0" marL="342900" rtl="0" algn="l">
              <a:spcBef>
                <a:spcPts val="640"/>
              </a:spcBef>
              <a:spcAft>
                <a:spcPts val="0"/>
              </a:spcAft>
              <a:buClr>
                <a:schemeClr val="dk1"/>
              </a:buClr>
              <a:buSzPts val="3200"/>
              <a:buChar char="•"/>
            </a:pPr>
            <a:r>
              <a:rPr lang="en-US"/>
              <a:t>Examples of such features include gradient orientations and Local Binary Patterns (LBP).</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240"/>
          <p:cNvSpPr/>
          <p:nvPr/>
        </p:nvSpPr>
        <p:spPr>
          <a:xfrm>
            <a:off x="533400" y="533400"/>
            <a:ext cx="8229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CATEGORIZATION OF FACE RECOGNITION TECHNIQUES</a:t>
            </a:r>
            <a:endParaRPr/>
          </a:p>
        </p:txBody>
      </p:sp>
      <p:pic>
        <p:nvPicPr>
          <p:cNvPr descr="C:\Users\Sabarinathan\Desktop\BIO-10.jpg" id="1834" name="Google Shape;1834;p240"/>
          <p:cNvPicPr preferRelativeResize="0"/>
          <p:nvPr/>
        </p:nvPicPr>
        <p:blipFill rotWithShape="1">
          <a:blip r:embed="rId3">
            <a:alphaModFix/>
          </a:blip>
          <a:srcRect b="0" l="0" r="0" t="0"/>
          <a:stretch/>
        </p:blipFill>
        <p:spPr>
          <a:xfrm>
            <a:off x="0" y="1752600"/>
            <a:ext cx="9144000" cy="4114799"/>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i="1" lang="en-US"/>
              <a:t>Appearance-based face recognition</a:t>
            </a:r>
            <a:br>
              <a:rPr b="1" i="1" lang="en-US"/>
            </a:br>
            <a:endParaRPr/>
          </a:p>
        </p:txBody>
      </p:sp>
      <p:sp>
        <p:nvSpPr>
          <p:cNvPr id="1840" name="Google Shape;1840;p2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Clr>
                <a:schemeClr val="dk1"/>
              </a:buClr>
              <a:buSzPct val="100000"/>
              <a:buNone/>
            </a:pPr>
            <a:r>
              <a:t/>
            </a:r>
            <a:endParaRPr b="1" i="1"/>
          </a:p>
          <a:p>
            <a:pPr indent="-342900" lvl="0" marL="342900" rtl="0" algn="l">
              <a:spcBef>
                <a:spcPts val="544"/>
              </a:spcBef>
              <a:spcAft>
                <a:spcPts val="0"/>
              </a:spcAft>
              <a:buClr>
                <a:schemeClr val="dk1"/>
              </a:buClr>
              <a:buSzPct val="100000"/>
              <a:buChar char="•"/>
            </a:pPr>
            <a:r>
              <a:rPr b="1" lang="en-US"/>
              <a:t>Principal Component Analysis</a:t>
            </a:r>
            <a:endParaRPr/>
          </a:p>
          <a:p>
            <a:pPr indent="-342900" lvl="0" marL="342900" rtl="0" algn="l">
              <a:spcBef>
                <a:spcPts val="544"/>
              </a:spcBef>
              <a:spcAft>
                <a:spcPts val="0"/>
              </a:spcAft>
              <a:buClr>
                <a:schemeClr val="dk1"/>
              </a:buClr>
              <a:buSzPct val="100000"/>
              <a:buChar char="•"/>
            </a:pPr>
            <a:r>
              <a:rPr b="1" lang="en-US"/>
              <a:t>Linear Discriminant Analysis</a:t>
            </a:r>
            <a:endParaRPr/>
          </a:p>
          <a:p>
            <a:pPr indent="-170180" lvl="0" marL="342900" rtl="0" algn="l">
              <a:spcBef>
                <a:spcPts val="544"/>
              </a:spcBef>
              <a:spcAft>
                <a:spcPts val="0"/>
              </a:spcAft>
              <a:buClr>
                <a:schemeClr val="dk1"/>
              </a:buClr>
              <a:buSzPct val="100000"/>
              <a:buNone/>
            </a:pPr>
            <a:r>
              <a:t/>
            </a:r>
            <a:endParaRPr b="1"/>
          </a:p>
          <a:p>
            <a:pPr indent="-342900" lvl="0" marL="342900" rtl="0" algn="l">
              <a:spcBef>
                <a:spcPts val="544"/>
              </a:spcBef>
              <a:spcAft>
                <a:spcPts val="0"/>
              </a:spcAft>
              <a:buClr>
                <a:schemeClr val="dk1"/>
              </a:buClr>
              <a:buSzPct val="100000"/>
              <a:buChar char="•"/>
            </a:pPr>
            <a:r>
              <a:rPr b="1" lang="en-US"/>
              <a:t>Principal Component Analysis:</a:t>
            </a:r>
            <a:endParaRPr/>
          </a:p>
          <a:p>
            <a:pPr indent="-342900" lvl="0" marL="342900" rtl="0" algn="l">
              <a:spcBef>
                <a:spcPts val="544"/>
              </a:spcBef>
              <a:spcAft>
                <a:spcPts val="0"/>
              </a:spcAft>
              <a:buClr>
                <a:schemeClr val="dk1"/>
              </a:buClr>
              <a:buSzPct val="100000"/>
              <a:buChar char="•"/>
            </a:pPr>
            <a:r>
              <a:rPr lang="en-US"/>
              <a:t>Principal Component Analysis (PCA) is one of the earliest automated methods proposed for face recognition. PCA uses the training data to learn a subspace that accounts for as much variability in the training data as possible. This is achieved by performing an Eigen value decomposition of the covariance matrix of the data.</a:t>
            </a:r>
            <a:endParaRPr/>
          </a:p>
          <a:p>
            <a:pPr indent="0" lvl="0" marL="0" rtl="0" algn="l">
              <a:spcBef>
                <a:spcPts val="544"/>
              </a:spcBef>
              <a:spcAft>
                <a:spcPts val="0"/>
              </a:spcAft>
              <a:buClr>
                <a:schemeClr val="dk1"/>
              </a:buClr>
              <a:buSzPct val="100000"/>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pic>
        <p:nvPicPr>
          <p:cNvPr descr="C:\Users\Sabarinathan\Desktop\BIO-11.jpg" id="1845" name="Google Shape;1845;p242"/>
          <p:cNvPicPr preferRelativeResize="0"/>
          <p:nvPr/>
        </p:nvPicPr>
        <p:blipFill rotWithShape="1">
          <a:blip r:embed="rId3">
            <a:alphaModFix/>
          </a:blip>
          <a:srcRect b="0" l="0" r="0" t="0"/>
          <a:stretch/>
        </p:blipFill>
        <p:spPr>
          <a:xfrm>
            <a:off x="685800" y="685800"/>
            <a:ext cx="8077200" cy="4267200"/>
          </a:xfrm>
          <a:prstGeom prst="rect">
            <a:avLst/>
          </a:prstGeom>
          <a:noFill/>
          <a:ln>
            <a:noFill/>
          </a:ln>
        </p:spPr>
      </p:pic>
      <p:pic>
        <p:nvPicPr>
          <p:cNvPr descr="C:\Users\Sabarinathan\Desktop\BIO-12.jpg" id="1846" name="Google Shape;1846;p242"/>
          <p:cNvPicPr preferRelativeResize="0"/>
          <p:nvPr/>
        </p:nvPicPr>
        <p:blipFill rotWithShape="1">
          <a:blip r:embed="rId4">
            <a:alphaModFix/>
          </a:blip>
          <a:srcRect b="0" l="0" r="0" t="0"/>
          <a:stretch/>
        </p:blipFill>
        <p:spPr>
          <a:xfrm>
            <a:off x="609600" y="4572000"/>
            <a:ext cx="7848600" cy="129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6"/>
          <p:cNvPicPr preferRelativeResize="0"/>
          <p:nvPr/>
        </p:nvPicPr>
        <p:blipFill rotWithShape="1">
          <a:blip r:embed="rId3">
            <a:alphaModFix/>
          </a:blip>
          <a:srcRect b="0" l="0" r="0" t="0"/>
          <a:stretch/>
        </p:blipFill>
        <p:spPr>
          <a:xfrm>
            <a:off x="609600" y="1828800"/>
            <a:ext cx="7848600" cy="3300413"/>
          </a:xfrm>
          <a:prstGeom prst="rect">
            <a:avLst/>
          </a:prstGeom>
          <a:noFill/>
          <a:ln>
            <a:noFill/>
          </a:ln>
        </p:spPr>
      </p:pic>
      <p:sp>
        <p:nvSpPr>
          <p:cNvPr id="270" name="Google Shape;270;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Gabor Enhancement for Fingerprint Image</a:t>
            </a:r>
            <a:endParaRPr/>
          </a:p>
        </p:txBody>
      </p:sp>
      <p:sp>
        <p:nvSpPr>
          <p:cNvPr id="271" name="Google Shape;271;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2" name="Google Shape;27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273" name="Google Shape;27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2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852" name="Google Shape;1852;p2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PCA can be referred to as an unsupervised learning method, because the class label (user identity information) is never used during the learning of the basis faces.</a:t>
            </a:r>
            <a:endParaRPr/>
          </a:p>
          <a:p>
            <a:pPr indent="-342900" lvl="0" marL="342900" rtl="0" algn="l">
              <a:spcBef>
                <a:spcPts val="640"/>
              </a:spcBef>
              <a:spcAft>
                <a:spcPts val="0"/>
              </a:spcAft>
              <a:buClr>
                <a:schemeClr val="dk1"/>
              </a:buClr>
              <a:buSzPts val="3200"/>
              <a:buChar char="•"/>
            </a:pPr>
            <a:r>
              <a:rPr lang="en-US"/>
              <a:t>Hence, the face recognition accuracy based on PCA cannot be expected to be very High</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2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Linear Discriminant Analysis</a:t>
            </a:r>
            <a:br>
              <a:rPr b="1" lang="en-US"/>
            </a:br>
            <a:endParaRPr/>
          </a:p>
        </p:txBody>
      </p:sp>
      <p:sp>
        <p:nvSpPr>
          <p:cNvPr id="1858" name="Google Shape;1858;p2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Linear Discriminant Analysis (LDA) explicitly uses the class label of the training data and conducts subspace analysis with the objective of minimizing intra-class variations and maximizing inter-class variations</a:t>
            </a:r>
            <a:endParaRPr/>
          </a:p>
          <a:p>
            <a:pPr indent="0" lvl="0" marL="0" rtl="0" algn="l">
              <a:spcBef>
                <a:spcPts val="592"/>
              </a:spcBef>
              <a:spcAft>
                <a:spcPts val="0"/>
              </a:spcAft>
              <a:buClr>
                <a:schemeClr val="dk1"/>
              </a:buClr>
              <a:buSzPct val="100000"/>
              <a:buNone/>
            </a:pPr>
            <a:r>
              <a:rPr lang="en-US"/>
              <a:t>LDA</a:t>
            </a:r>
            <a:endParaRPr/>
          </a:p>
          <a:p>
            <a:pPr indent="-342900" lvl="0" marL="342900" rtl="0" algn="l">
              <a:spcBef>
                <a:spcPts val="592"/>
              </a:spcBef>
              <a:spcAft>
                <a:spcPts val="0"/>
              </a:spcAft>
              <a:buClr>
                <a:schemeClr val="dk1"/>
              </a:buClr>
              <a:buSzPct val="100000"/>
              <a:buChar char="•"/>
            </a:pPr>
            <a:r>
              <a:rPr lang="en-US"/>
              <a:t>can generally be expected to provide more accurate face recognition when sufficient face image samples for each user are available during training.</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pic>
        <p:nvPicPr>
          <p:cNvPr descr="C:\Users\Sabarinathan\Desktop\BIO-13.jpg" id="1863" name="Google Shape;1863;p245"/>
          <p:cNvPicPr preferRelativeResize="0"/>
          <p:nvPr/>
        </p:nvPicPr>
        <p:blipFill rotWithShape="1">
          <a:blip r:embed="rId3">
            <a:alphaModFix/>
          </a:blip>
          <a:srcRect b="0" l="0" r="0" t="0"/>
          <a:stretch/>
        </p:blipFill>
        <p:spPr>
          <a:xfrm>
            <a:off x="533400" y="1371600"/>
            <a:ext cx="7924800" cy="510540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2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i="1" lang="en-US"/>
              <a:t>Model-based face recognition</a:t>
            </a:r>
            <a:br>
              <a:rPr b="1" i="1" lang="en-US"/>
            </a:br>
            <a:endParaRPr/>
          </a:p>
        </p:txBody>
      </p:sp>
      <p:sp>
        <p:nvSpPr>
          <p:cNvPr id="1869" name="Google Shape;1869;p2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Model-based techniques try to derive a pose-independent representation of the face images that can enable matching of face image across different poses. </a:t>
            </a:r>
            <a:endParaRPr/>
          </a:p>
          <a:p>
            <a:pPr indent="-342900" lvl="0" marL="342900" rtl="0" algn="l">
              <a:spcBef>
                <a:spcPts val="640"/>
              </a:spcBef>
              <a:spcAft>
                <a:spcPts val="0"/>
              </a:spcAft>
              <a:buClr>
                <a:schemeClr val="dk1"/>
              </a:buClr>
              <a:buSzPts val="3200"/>
              <a:buChar char="•"/>
            </a:pPr>
            <a:r>
              <a:rPr lang="en-US"/>
              <a:t>These schemes typically require the detection of several fiducial or landmark points in the face (e.g., corners of eyes, tip of the nose, corners of the mouth, homogeneous regions of the face, and the chin)</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247"/>
          <p:cNvSpPr/>
          <p:nvPr/>
        </p:nvSpPr>
        <p:spPr>
          <a:xfrm>
            <a:off x="457200" y="762000"/>
            <a:ext cx="8229600"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Calibri"/>
                <a:ea typeface="Calibri"/>
                <a:cs typeface="Calibri"/>
                <a:sym typeface="Calibri"/>
              </a:rPr>
              <a:t>Model-based face recognition</a:t>
            </a:r>
            <a:endParaRPr/>
          </a:p>
          <a:p>
            <a:pPr indent="0" lvl="0" marL="0" marR="0" rtl="0" algn="l">
              <a:spcBef>
                <a:spcPts val="0"/>
              </a:spcBef>
              <a:spcAft>
                <a:spcPts val="0"/>
              </a:spcAft>
              <a:buNone/>
            </a:pPr>
            <a:r>
              <a:t/>
            </a:r>
            <a:endParaRPr b="1" i="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Elastic Bunch Graph Matching: </a:t>
            </a:r>
            <a:r>
              <a:rPr lang="en-US" sz="1800">
                <a:solidFill>
                  <a:schemeClr val="dk1"/>
                </a:solidFill>
                <a:latin typeface="Calibri"/>
                <a:ea typeface="Calibri"/>
                <a:cs typeface="Calibri"/>
                <a:sym typeface="Calibri"/>
              </a:rPr>
              <a:t>The Elastic Bunch Graph Matching (EBGM) scheme represents a face as a labeled image graph with each node being a fiducial or landmark point on the face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each node of the graph is labeled with a set of Gabor coefficients (also called a jet)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that characterizes the local texture information around the landmark point, the edge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connecting any two nodes of the graph is labeled based on the distance between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corresponding fiducial points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Gabor coefficient at a location in the image can be obtained by convolving the image with a complex 2D Gabor filter centered at that location. By varying the orientation and frequency of the Gabor filter, a set of coefficients or a Gabor jet can be obtained</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48"/>
          <p:cNvSpPr/>
          <p:nvPr/>
        </p:nvSpPr>
        <p:spPr>
          <a:xfrm>
            <a:off x="457200" y="533400"/>
            <a:ext cx="8077200" cy="535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Face Bunch Graph (FBG) model can be constructed in two stages from a training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set of face images with a specific pose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first stage, the designer has to manually mark the desired fiducial points and define the geometric structure of the image graph for one (or a few) initial image(s).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image graphs for the remaining images in the training set can be obtained semi-automatically, by comparing the new images to model graphs (images that have been already marked) based on the extracted Gabor jets.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During this process, manual intervention is required only if the fiducial points are identified incorrectlySince all the training images have the same pose, the graphs corresponding to these face images will have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same structure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In the second stage, a FBG</a:t>
            </a:r>
            <a:r>
              <a:rPr lang="en-US" sz="1800">
                <a:solidFill>
                  <a:schemeClr val="dk1"/>
                </a:solidFill>
                <a:latin typeface="Calibri"/>
                <a:ea typeface="Calibri"/>
                <a:cs typeface="Calibri"/>
                <a:sym typeface="Calibri"/>
              </a:rPr>
              <a:t> is obtained from the individual image graphs by combining a representative set of individual graphs in a stack-like structure.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Each node in the FBG is labeled by a set of Gabor jets that represent the local variations in the associated fiducial point among the population of users in the training set</a:t>
            </a:r>
            <a:endParaRPr b="1" sz="1800">
              <a:solidFill>
                <a:schemeClr val="dk1"/>
              </a:solidFill>
              <a:latin typeface="Calibri"/>
              <a:ea typeface="Calibri"/>
              <a:cs typeface="Calibri"/>
              <a:sym typeface="Calibri"/>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249"/>
          <p:cNvSpPr/>
          <p:nvPr/>
        </p:nvSpPr>
        <p:spPr>
          <a:xfrm>
            <a:off x="762000" y="457200"/>
            <a:ext cx="7924800" cy="258532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For example,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 eye bunch may include jets from open, closed, male and female eyes, etc. that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cover the variations in the local structure of the eye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 edge between two nodes of</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FBG is labeled based on the average distance between the corresponding nodes  in the training set. Typically, a separate FBG is constructed for each pose and the correspondence between the nodes of bunch graphs belonging to different poses is  specified manually.</a:t>
            </a:r>
            <a:endParaRPr/>
          </a:p>
        </p:txBody>
      </p:sp>
      <p:pic>
        <p:nvPicPr>
          <p:cNvPr descr="C:\Users\Sabarinathan\Desktop\BIO-16.jpg" id="1885" name="Google Shape;1885;p249"/>
          <p:cNvPicPr preferRelativeResize="0"/>
          <p:nvPr/>
        </p:nvPicPr>
        <p:blipFill rotWithShape="1">
          <a:blip r:embed="rId3">
            <a:alphaModFix/>
          </a:blip>
          <a:srcRect b="0" l="0" r="0" t="0"/>
          <a:stretch/>
        </p:blipFill>
        <p:spPr>
          <a:xfrm>
            <a:off x="762000" y="3429000"/>
            <a:ext cx="7696200" cy="29718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pic>
        <p:nvPicPr>
          <p:cNvPr descr="C:\Users\Sabarinathan\Desktop\BIO-14.jpg" id="1890" name="Google Shape;1890;p250"/>
          <p:cNvPicPr preferRelativeResize="0"/>
          <p:nvPr/>
        </p:nvPicPr>
        <p:blipFill rotWithShape="1">
          <a:blip r:embed="rId3">
            <a:alphaModFix/>
          </a:blip>
          <a:srcRect b="0" l="0" r="0" t="0"/>
          <a:stretch/>
        </p:blipFill>
        <p:spPr>
          <a:xfrm>
            <a:off x="228600" y="990600"/>
            <a:ext cx="8915400" cy="38766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2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STEPS</a:t>
            </a:r>
            <a:endParaRPr/>
          </a:p>
        </p:txBody>
      </p:sp>
      <p:sp>
        <p:nvSpPr>
          <p:cNvPr id="1896" name="Google Shape;1896;p2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55000" lnSpcReduction="20000"/>
          </a:bodyPr>
          <a:lstStyle/>
          <a:p>
            <a:pPr indent="0" lvl="0" marL="0" rtl="0" algn="just">
              <a:spcBef>
                <a:spcPts val="0"/>
              </a:spcBef>
              <a:spcAft>
                <a:spcPts val="0"/>
              </a:spcAft>
              <a:buClr>
                <a:schemeClr val="dk1"/>
              </a:buClr>
              <a:buSzPct val="100000"/>
              <a:buNone/>
            </a:pPr>
            <a:r>
              <a:rPr i="1" lang="en-US"/>
              <a:t>1.Find the approximate face position by coarsely scanning the input image with</a:t>
            </a:r>
            <a:endParaRPr/>
          </a:p>
          <a:p>
            <a:pPr indent="0" lvl="0" marL="0" rtl="0" algn="just">
              <a:spcBef>
                <a:spcPts val="352"/>
              </a:spcBef>
              <a:spcAft>
                <a:spcPts val="0"/>
              </a:spcAft>
              <a:buClr>
                <a:schemeClr val="dk1"/>
              </a:buClr>
              <a:buSzPct val="100000"/>
              <a:buNone/>
            </a:pPr>
            <a:r>
              <a:rPr lang="en-US"/>
              <a:t>a condensed FGB (an average graph obtained by taking the mean Gabor jets</a:t>
            </a:r>
            <a:endParaRPr/>
          </a:p>
          <a:p>
            <a:pPr indent="0" lvl="0" marL="0" rtl="0" algn="just">
              <a:spcBef>
                <a:spcPts val="352"/>
              </a:spcBef>
              <a:spcAft>
                <a:spcPts val="0"/>
              </a:spcAft>
              <a:buClr>
                <a:schemeClr val="dk1"/>
              </a:buClr>
              <a:buSzPct val="100000"/>
              <a:buNone/>
            </a:pPr>
            <a:r>
              <a:rPr lang="en-US"/>
              <a:t>at each bunch). This is achieved by extracting the Gabor jets at some discrete</a:t>
            </a:r>
            <a:endParaRPr/>
          </a:p>
          <a:p>
            <a:pPr indent="0" lvl="0" marL="0" rtl="0" algn="just">
              <a:spcBef>
                <a:spcPts val="352"/>
              </a:spcBef>
              <a:spcAft>
                <a:spcPts val="0"/>
              </a:spcAft>
              <a:buClr>
                <a:schemeClr val="dk1"/>
              </a:buClr>
              <a:buSzPct val="100000"/>
              <a:buNone/>
            </a:pPr>
            <a:r>
              <a:rPr lang="en-US"/>
              <a:t>locations in the given image and comparing it to the jets in the condensed FBG,</a:t>
            </a:r>
            <a:endParaRPr/>
          </a:p>
          <a:p>
            <a:pPr indent="0" lvl="0" marL="0" rtl="0" algn="just">
              <a:spcBef>
                <a:spcPts val="352"/>
              </a:spcBef>
              <a:spcAft>
                <a:spcPts val="0"/>
              </a:spcAft>
              <a:buClr>
                <a:schemeClr val="dk1"/>
              </a:buClr>
              <a:buSzPct val="100000"/>
              <a:buNone/>
            </a:pPr>
            <a:r>
              <a:rPr lang="en-US"/>
              <a:t>while taking into account the geometric structure of the FBG.</a:t>
            </a:r>
            <a:endParaRPr/>
          </a:p>
          <a:p>
            <a:pPr indent="0" lvl="0" marL="0" rtl="0" algn="just">
              <a:spcBef>
                <a:spcPts val="352"/>
              </a:spcBef>
              <a:spcAft>
                <a:spcPts val="0"/>
              </a:spcAft>
              <a:buClr>
                <a:schemeClr val="dk1"/>
              </a:buClr>
              <a:buSzPct val="100000"/>
              <a:buNone/>
            </a:pPr>
            <a:r>
              <a:t/>
            </a:r>
            <a:endParaRPr/>
          </a:p>
          <a:p>
            <a:pPr indent="0" lvl="0" marL="0" rtl="0" algn="l">
              <a:spcBef>
                <a:spcPts val="352"/>
              </a:spcBef>
              <a:spcAft>
                <a:spcPts val="0"/>
              </a:spcAft>
              <a:buClr>
                <a:schemeClr val="dk1"/>
              </a:buClr>
              <a:buSzPct val="100000"/>
              <a:buNone/>
            </a:pPr>
            <a:r>
              <a:rPr i="1" lang="en-US"/>
              <a:t>2. Refine the position and size of the face by searching the image again with the full</a:t>
            </a:r>
            <a:endParaRPr/>
          </a:p>
          <a:p>
            <a:pPr indent="0" lvl="0" marL="0" rtl="0" algn="l">
              <a:spcBef>
                <a:spcPts val="352"/>
              </a:spcBef>
              <a:spcAft>
                <a:spcPts val="0"/>
              </a:spcAft>
              <a:buClr>
                <a:schemeClr val="dk1"/>
              </a:buClr>
              <a:buSzPct val="100000"/>
              <a:buNone/>
            </a:pPr>
            <a:r>
              <a:rPr lang="en-US"/>
              <a:t>FBG, whose size and aspect ratio is systematically varied. When computing the similarity between a Gabor jet in the given image and a bunch of jets in the FBG,</a:t>
            </a:r>
            <a:endParaRPr/>
          </a:p>
          <a:p>
            <a:pPr indent="0" lvl="0" marL="0" rtl="0" algn="l">
              <a:spcBef>
                <a:spcPts val="352"/>
              </a:spcBef>
              <a:spcAft>
                <a:spcPts val="0"/>
              </a:spcAft>
              <a:buClr>
                <a:schemeClr val="dk1"/>
              </a:buClr>
              <a:buSzPct val="100000"/>
              <a:buNone/>
            </a:pPr>
            <a:r>
              <a:rPr lang="en-US"/>
              <a:t>only the FBG jet that best matches with the given image jet is considered.</a:t>
            </a:r>
            <a:endParaRPr/>
          </a:p>
          <a:p>
            <a:pPr indent="0" lvl="0" marL="0" rtl="0" algn="l">
              <a:spcBef>
                <a:spcPts val="352"/>
              </a:spcBef>
              <a:spcAft>
                <a:spcPts val="0"/>
              </a:spcAft>
              <a:buClr>
                <a:schemeClr val="dk1"/>
              </a:buClr>
              <a:buSzPct val="100000"/>
              <a:buNone/>
            </a:pPr>
            <a:r>
              <a:t/>
            </a:r>
            <a:endParaRPr i="1"/>
          </a:p>
          <a:p>
            <a:pPr indent="0" lvl="0" marL="0" rtl="0" algn="l">
              <a:spcBef>
                <a:spcPts val="352"/>
              </a:spcBef>
              <a:spcAft>
                <a:spcPts val="0"/>
              </a:spcAft>
              <a:buClr>
                <a:schemeClr val="dk1"/>
              </a:buClr>
              <a:buSzPct val="100000"/>
              <a:buNone/>
            </a:pPr>
            <a:r>
              <a:rPr i="1" lang="en-US"/>
              <a:t>3. Precisely locate the fiducial points by moving all the nodes locally and relative</a:t>
            </a:r>
            <a:endParaRPr/>
          </a:p>
          <a:p>
            <a:pPr indent="0" lvl="0" marL="0" rtl="0" algn="l">
              <a:spcBef>
                <a:spcPts val="352"/>
              </a:spcBef>
              <a:spcAft>
                <a:spcPts val="0"/>
              </a:spcAft>
              <a:buClr>
                <a:schemeClr val="dk1"/>
              </a:buClr>
              <a:buSzPct val="100000"/>
              <a:buNone/>
            </a:pPr>
            <a:r>
              <a:rPr lang="en-US"/>
              <a:t>to each other to optimize the graph similarity further.</a:t>
            </a:r>
            <a:endParaRPr/>
          </a:p>
          <a:p>
            <a:pPr indent="-231140" lvl="0" marL="342900" rtl="0" algn="l">
              <a:spcBef>
                <a:spcPts val="352"/>
              </a:spcBef>
              <a:spcAft>
                <a:spcPts val="0"/>
              </a:spcAft>
              <a:buClr>
                <a:schemeClr val="dk1"/>
              </a:buClr>
              <a:buSzPct val="100000"/>
              <a:buNone/>
            </a:pPr>
            <a:r>
              <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FBG</a:t>
            </a:r>
            <a:endParaRPr/>
          </a:p>
        </p:txBody>
      </p:sp>
      <p:pic>
        <p:nvPicPr>
          <p:cNvPr descr="F:\July 2020 -Dec 2020\biometrics\images\unit 2 images\fbgnew.PNG" id="1902" name="Google Shape;1902;p252"/>
          <p:cNvPicPr preferRelativeResize="0"/>
          <p:nvPr>
            <p:ph idx="1" type="body"/>
          </p:nvPr>
        </p:nvPicPr>
        <p:blipFill rotWithShape="1">
          <a:blip r:embed="rId3">
            <a:alphaModFix/>
          </a:blip>
          <a:srcRect b="0" l="0" r="0" t="0"/>
          <a:stretch/>
        </p:blipFill>
        <p:spPr>
          <a:xfrm>
            <a:off x="611560" y="1772816"/>
            <a:ext cx="7632847" cy="50851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377825" y="228600"/>
            <a:ext cx="8461375" cy="687388"/>
          </a:xfrm>
          <a:prstGeom prst="rect">
            <a:avLst/>
          </a:prstGeom>
          <a:noFill/>
          <a:ln>
            <a:noFill/>
          </a:ln>
        </p:spPr>
        <p:txBody>
          <a:bodyPr anchorCtr="0" anchor="ctr" bIns="46800" lIns="90000" spcFirstLastPara="1" rIns="90000" wrap="square" tIns="46800">
            <a:normAutofit/>
          </a:bodyPr>
          <a:lstStyle/>
          <a:p>
            <a:pPr indent="0" lvl="0" marL="0" rtl="0" algn="ctr">
              <a:spcBef>
                <a:spcPts val="0"/>
              </a:spcBef>
              <a:spcAft>
                <a:spcPts val="0"/>
              </a:spcAft>
              <a:buClr>
                <a:schemeClr val="dk1"/>
              </a:buClr>
              <a:buSzPts val="3600"/>
              <a:buFont typeface="Calibri"/>
              <a:buNone/>
            </a:pPr>
            <a:r>
              <a:rPr lang="en-US" sz="3600"/>
              <a:t>Enhancement Results</a:t>
            </a:r>
            <a:endParaRPr/>
          </a:p>
        </p:txBody>
      </p:sp>
      <p:pic>
        <p:nvPicPr>
          <p:cNvPr id="280" name="Google Shape;280;p37"/>
          <p:cNvPicPr preferRelativeResize="0"/>
          <p:nvPr/>
        </p:nvPicPr>
        <p:blipFill rotWithShape="1">
          <a:blip r:embed="rId3">
            <a:alphaModFix/>
          </a:blip>
          <a:srcRect b="0" l="0" r="0" t="0"/>
          <a:stretch/>
        </p:blipFill>
        <p:spPr>
          <a:xfrm>
            <a:off x="152400" y="1219200"/>
            <a:ext cx="4343400" cy="2405063"/>
          </a:xfrm>
          <a:prstGeom prst="rect">
            <a:avLst/>
          </a:prstGeom>
          <a:noFill/>
          <a:ln>
            <a:noFill/>
          </a:ln>
        </p:spPr>
      </p:pic>
      <p:pic>
        <p:nvPicPr>
          <p:cNvPr id="281" name="Google Shape;281;p37"/>
          <p:cNvPicPr preferRelativeResize="0"/>
          <p:nvPr/>
        </p:nvPicPr>
        <p:blipFill rotWithShape="1">
          <a:blip r:embed="rId4">
            <a:alphaModFix/>
          </a:blip>
          <a:srcRect b="0" l="0" r="0" t="0"/>
          <a:stretch/>
        </p:blipFill>
        <p:spPr>
          <a:xfrm>
            <a:off x="4876800" y="3657600"/>
            <a:ext cx="4191000" cy="2393950"/>
          </a:xfrm>
          <a:prstGeom prst="rect">
            <a:avLst/>
          </a:prstGeom>
          <a:noFill/>
          <a:ln>
            <a:noFill/>
          </a:ln>
        </p:spPr>
      </p:pic>
      <p:pic>
        <p:nvPicPr>
          <p:cNvPr id="282" name="Google Shape;282;p37"/>
          <p:cNvPicPr preferRelativeResize="0"/>
          <p:nvPr/>
        </p:nvPicPr>
        <p:blipFill rotWithShape="1">
          <a:blip r:embed="rId5">
            <a:alphaModFix/>
          </a:blip>
          <a:srcRect b="0" l="0" r="0" t="0"/>
          <a:stretch/>
        </p:blipFill>
        <p:spPr>
          <a:xfrm>
            <a:off x="152400" y="3733800"/>
            <a:ext cx="4495800" cy="1974850"/>
          </a:xfrm>
          <a:prstGeom prst="rect">
            <a:avLst/>
          </a:prstGeom>
          <a:noFill/>
          <a:ln>
            <a:noFill/>
          </a:ln>
        </p:spPr>
      </p:pic>
      <p:pic>
        <p:nvPicPr>
          <p:cNvPr id="283" name="Google Shape;283;p37"/>
          <p:cNvPicPr preferRelativeResize="0"/>
          <p:nvPr/>
        </p:nvPicPr>
        <p:blipFill rotWithShape="1">
          <a:blip r:embed="rId6">
            <a:alphaModFix/>
          </a:blip>
          <a:srcRect b="0" l="0" r="0" t="0"/>
          <a:stretch/>
        </p:blipFill>
        <p:spPr>
          <a:xfrm>
            <a:off x="4724400" y="1143000"/>
            <a:ext cx="4343400" cy="2393950"/>
          </a:xfrm>
          <a:prstGeom prst="rect">
            <a:avLst/>
          </a:prstGeom>
          <a:noFill/>
          <a:ln>
            <a:noFill/>
          </a:ln>
        </p:spPr>
      </p:pic>
      <p:sp>
        <p:nvSpPr>
          <p:cNvPr id="284" name="Google Shape;284;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285" name="Google Shape;285;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253"/>
          <p:cNvSpPr/>
          <p:nvPr/>
        </p:nvSpPr>
        <p:spPr>
          <a:xfrm>
            <a:off x="533400" y="685800"/>
            <a:ext cx="8001000"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Calibri"/>
                <a:ea typeface="Calibri"/>
                <a:cs typeface="Calibri"/>
                <a:sym typeface="Calibri"/>
              </a:rPr>
              <a:t>Texture-based face recognition</a:t>
            </a:r>
            <a:endParaRPr/>
          </a:p>
          <a:p>
            <a:pPr indent="0" lvl="0" marL="0" marR="0" rtl="0" algn="l">
              <a:spcBef>
                <a:spcPts val="0"/>
              </a:spcBef>
              <a:spcAft>
                <a:spcPts val="0"/>
              </a:spcAft>
              <a:buNone/>
            </a:pPr>
            <a:r>
              <a:t/>
            </a:r>
            <a:endParaRPr b="1" i="1"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Texture of an image using the distribution of local pixel values. Scale Invariant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Feature Transformation (SIFT) and Local Binary Pattern (LBP) are two most well known schemes for analysis of local texture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Scale Invariant Feature Transform: </a:t>
            </a:r>
            <a:r>
              <a:rPr lang="en-US" sz="1800">
                <a:solidFill>
                  <a:schemeClr val="dk1"/>
                </a:solidFill>
                <a:latin typeface="Calibri"/>
                <a:ea typeface="Calibri"/>
                <a:cs typeface="Calibri"/>
                <a:sym typeface="Calibri"/>
              </a:rPr>
              <a:t>Scale Invariant Feature Transform (SIFT) is one of the most popular local representation schemes used in object recognition.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lphaLcParenBoth"/>
            </a:pPr>
            <a:r>
              <a:rPr lang="en-US" sz="1800">
                <a:solidFill>
                  <a:schemeClr val="dk1"/>
                </a:solidFill>
                <a:latin typeface="Calibri"/>
                <a:ea typeface="Calibri"/>
                <a:cs typeface="Calibri"/>
                <a:sym typeface="Calibri"/>
              </a:rPr>
              <a:t>key point extraction,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 descriptor calculation in a local neighborhood at each key point. Just like the fiducial points in the model-based approach, the key points can be used to achieve tolerance against pose variations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face image is typically divided with multiple patches and the SIFT descriptor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is constructed from each patch. The final descriptor is obtained by concatenating all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descriptors from all the patches.</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pic>
        <p:nvPicPr>
          <p:cNvPr descr="C:\Users\Sabarinathan\Desktop\BIO-17.jpg" id="1912" name="Google Shape;1912;p254"/>
          <p:cNvPicPr preferRelativeResize="0"/>
          <p:nvPr/>
        </p:nvPicPr>
        <p:blipFill rotWithShape="1">
          <a:blip r:embed="rId3">
            <a:alphaModFix/>
          </a:blip>
          <a:srcRect b="0" l="0" r="0" t="0"/>
          <a:stretch/>
        </p:blipFill>
        <p:spPr>
          <a:xfrm>
            <a:off x="762000" y="533400"/>
            <a:ext cx="7924800" cy="3952875"/>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2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LBP</a:t>
            </a:r>
            <a:endParaRPr/>
          </a:p>
        </p:txBody>
      </p:sp>
      <p:sp>
        <p:nvSpPr>
          <p:cNvPr id="1918" name="Google Shape;1918;p2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b="1" lang="en-US"/>
              <a:t>Local Binary Pattern  </a:t>
            </a:r>
            <a:endParaRPr/>
          </a:p>
          <a:p>
            <a:pPr indent="-342900" lvl="0" marL="342900" rtl="0" algn="l">
              <a:spcBef>
                <a:spcPts val="544"/>
              </a:spcBef>
              <a:spcAft>
                <a:spcPts val="0"/>
              </a:spcAft>
              <a:buClr>
                <a:schemeClr val="dk1"/>
              </a:buClr>
              <a:buSzPct val="100000"/>
              <a:buChar char="•"/>
            </a:pPr>
            <a:r>
              <a:rPr lang="en-US"/>
              <a:t>Local Binary Pattern (LBP) has been successfully used as a local texture descriptor in general object recognition as well as in face recognition</a:t>
            </a:r>
            <a:endParaRPr/>
          </a:p>
          <a:p>
            <a:pPr indent="-170180" lvl="0" marL="342900" rtl="0" algn="l">
              <a:spcBef>
                <a:spcPts val="544"/>
              </a:spcBef>
              <a:spcAft>
                <a:spcPts val="0"/>
              </a:spcAft>
              <a:buClr>
                <a:schemeClr val="dk1"/>
              </a:buClr>
              <a:buSzPct val="100000"/>
              <a:buNone/>
            </a:pPr>
            <a:r>
              <a:t/>
            </a:r>
            <a:endParaRPr/>
          </a:p>
          <a:p>
            <a:pPr indent="-342900" lvl="0" marL="342900" rtl="0" algn="l">
              <a:spcBef>
                <a:spcPts val="544"/>
              </a:spcBef>
              <a:spcAft>
                <a:spcPts val="0"/>
              </a:spcAft>
              <a:buClr>
                <a:schemeClr val="dk1"/>
              </a:buClr>
              <a:buSzPct val="100000"/>
              <a:buChar char="•"/>
            </a:pPr>
            <a:r>
              <a:rPr lang="en-US"/>
              <a:t>LBP features are usually obtained from image pixels of a 3</a:t>
            </a:r>
            <a:r>
              <a:rPr i="1" lang="en-US"/>
              <a:t>×3 neighborhood region</a:t>
            </a:r>
            <a:endParaRPr/>
          </a:p>
          <a:p>
            <a:pPr indent="-170180" lvl="0" marL="342900" rtl="0" algn="l">
              <a:spcBef>
                <a:spcPts val="544"/>
              </a:spcBef>
              <a:spcAft>
                <a:spcPts val="0"/>
              </a:spcAft>
              <a:buClr>
                <a:schemeClr val="dk1"/>
              </a:buClr>
              <a:buSzPct val="100000"/>
              <a:buNone/>
            </a:pPr>
            <a:r>
              <a:t/>
            </a:r>
            <a:endParaRPr i="1"/>
          </a:p>
          <a:p>
            <a:pPr indent="-342900" lvl="0" marL="342900" rtl="0" algn="l">
              <a:spcBef>
                <a:spcPts val="544"/>
              </a:spcBef>
              <a:spcAft>
                <a:spcPts val="0"/>
              </a:spcAft>
              <a:buClr>
                <a:schemeClr val="dk1"/>
              </a:buClr>
              <a:buSzPct val="100000"/>
              <a:buChar char="•"/>
            </a:pPr>
            <a:r>
              <a:rPr lang="en-US"/>
              <a:t>The basic LBP operator compares the 8 neighboring pixel intensity values to the intensity value of the central pixel in the region and represents the result as a 8-bit binary string.</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2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MLBP</a:t>
            </a:r>
            <a:endParaRPr/>
          </a:p>
        </p:txBody>
      </p:sp>
      <p:sp>
        <p:nvSpPr>
          <p:cNvPr id="1924" name="Google Shape;1924;p2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Char char="•"/>
            </a:pPr>
            <a:r>
              <a:rPr b="1" lang="en-US"/>
              <a:t>Multiscale LBP (MLBP) is an extension of the basic LBP</a:t>
            </a:r>
            <a:endParaRPr/>
          </a:p>
          <a:p>
            <a:pPr indent="-342900" lvl="0" marL="342900" rtl="0" algn="l">
              <a:spcBef>
                <a:spcPts val="400"/>
              </a:spcBef>
              <a:spcAft>
                <a:spcPts val="0"/>
              </a:spcAft>
              <a:buClr>
                <a:schemeClr val="dk1"/>
              </a:buClr>
              <a:buSzPct val="100000"/>
              <a:buChar char="•"/>
            </a:pPr>
            <a:r>
              <a:rPr lang="en-US"/>
              <a:t>MLBP introduces a radius parameter </a:t>
            </a:r>
            <a:r>
              <a:rPr i="1" lang="en-US"/>
              <a:t>R, which means that the compared </a:t>
            </a:r>
            <a:r>
              <a:rPr lang="en-US"/>
              <a:t>neighbors are </a:t>
            </a:r>
            <a:r>
              <a:rPr i="1" lang="en-US"/>
              <a:t>R pixels away from the center pixel. There is also another parameter P, which is the number of sampling points along the circle of radius R. </a:t>
            </a:r>
            <a:endParaRPr/>
          </a:p>
          <a:p>
            <a:pPr indent="-342900" lvl="0" marL="342900" rtl="0" algn="l">
              <a:spcBef>
                <a:spcPts val="400"/>
              </a:spcBef>
              <a:spcAft>
                <a:spcPts val="0"/>
              </a:spcAft>
              <a:buClr>
                <a:schemeClr val="dk1"/>
              </a:buClr>
              <a:buSzPct val="100000"/>
              <a:buChar char="•"/>
            </a:pPr>
            <a:r>
              <a:rPr i="1" lang="en-US"/>
              <a:t>If a sampling </a:t>
            </a:r>
            <a:r>
              <a:rPr lang="en-US"/>
              <a:t>point is off the pixel grid, bilinear interpolation of pixel values can be applied to obtain the intensity value of the sampling point.</a:t>
            </a:r>
            <a:endParaRPr/>
          </a:p>
          <a:p>
            <a:pPr indent="-215900" lvl="0" marL="342900" rtl="0" algn="l">
              <a:spcBef>
                <a:spcPts val="400"/>
              </a:spcBef>
              <a:spcAft>
                <a:spcPts val="0"/>
              </a:spcAft>
              <a:buClr>
                <a:schemeClr val="dk1"/>
              </a:buClr>
              <a:buSzPct val="100000"/>
              <a:buNone/>
            </a:pPr>
            <a:r>
              <a:t/>
            </a:r>
            <a:endParaRPr/>
          </a:p>
          <a:p>
            <a:pPr indent="-342900" lvl="0" marL="342900" rtl="0" algn="l">
              <a:spcBef>
                <a:spcPts val="400"/>
              </a:spcBef>
              <a:spcAft>
                <a:spcPts val="0"/>
              </a:spcAft>
              <a:buClr>
                <a:schemeClr val="dk1"/>
              </a:buClr>
              <a:buSzPct val="100000"/>
              <a:buChar char="•"/>
            </a:pPr>
            <a:r>
              <a:rPr b="1" lang="en-US"/>
              <a:t>The MLBP operator with parameter</a:t>
            </a:r>
            <a:endParaRPr/>
          </a:p>
          <a:p>
            <a:pPr indent="-342900" lvl="0" marL="342900" rtl="0" algn="l">
              <a:spcBef>
                <a:spcPts val="400"/>
              </a:spcBef>
              <a:spcAft>
                <a:spcPts val="0"/>
              </a:spcAft>
              <a:buClr>
                <a:schemeClr val="dk1"/>
              </a:buClr>
              <a:buSzPct val="100000"/>
              <a:buChar char="•"/>
            </a:pPr>
            <a:r>
              <a:rPr i="1" lang="en-US"/>
              <a:t>R and P is often denoted as LBPP,R. Generally,MLBP with larger value of P provides </a:t>
            </a:r>
            <a:r>
              <a:rPr lang="en-US"/>
              <a:t>more detailed information about the local region. However, when </a:t>
            </a:r>
            <a:r>
              <a:rPr i="1" lang="en-US"/>
              <a:t>P becomes larger, </a:t>
            </a:r>
            <a:r>
              <a:rPr lang="en-US"/>
              <a:t>the dimension of the descriptor also increases.</a:t>
            </a:r>
            <a:endParaRPr/>
          </a:p>
          <a:p>
            <a:pPr indent="-342900" lvl="0" marL="342900" rtl="0" algn="l">
              <a:spcBef>
                <a:spcPts val="400"/>
              </a:spcBef>
              <a:spcAft>
                <a:spcPts val="0"/>
              </a:spcAft>
              <a:buClr>
                <a:schemeClr val="dk1"/>
              </a:buClr>
              <a:buSzPct val="100000"/>
              <a:buChar char="•"/>
            </a:pPr>
            <a:r>
              <a:rPr lang="en-US"/>
              <a:t>MLBP operators with different values of </a:t>
            </a:r>
            <a:r>
              <a:rPr i="1" lang="en-US"/>
              <a:t>R encode different local image structures, ranging from micro to macro details</a:t>
            </a:r>
            <a:endParaRPr/>
          </a:p>
          <a:p>
            <a:pPr indent="-215900" lvl="0" marL="342900" rtl="0" algn="l">
              <a:spcBef>
                <a:spcPts val="400"/>
              </a:spcBef>
              <a:spcAft>
                <a:spcPts val="0"/>
              </a:spcAft>
              <a:buClr>
                <a:schemeClr val="dk1"/>
              </a:buClr>
              <a:buSzPct val="100000"/>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2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930" name="Google Shape;1930;p2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descr="F:\July 2020 -Dec 2020\biometrics\images\unit 2 images\LBPMLBP.PNG" id="1931" name="Google Shape;1931;p257"/>
          <p:cNvPicPr preferRelativeResize="0"/>
          <p:nvPr/>
        </p:nvPicPr>
        <p:blipFill rotWithShape="1">
          <a:blip r:embed="rId3">
            <a:alphaModFix/>
          </a:blip>
          <a:srcRect b="0" l="0" r="0" t="0"/>
          <a:stretch/>
        </p:blipFill>
        <p:spPr>
          <a:xfrm>
            <a:off x="1259632" y="548680"/>
            <a:ext cx="6624736" cy="5251277"/>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2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a:t>
            </a:r>
            <a:endParaRPr/>
          </a:p>
        </p:txBody>
      </p:sp>
      <p:sp>
        <p:nvSpPr>
          <p:cNvPr id="1937" name="Google Shape;1937;p2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i="1" lang="en-US"/>
              <a:t>Iris recognition and acquisition</a:t>
            </a:r>
            <a:endParaRPr/>
          </a:p>
          <a:p>
            <a:pPr indent="-342900" lvl="0" marL="342900" rtl="0" algn="l">
              <a:spcBef>
                <a:spcPts val="640"/>
              </a:spcBef>
              <a:spcAft>
                <a:spcPts val="0"/>
              </a:spcAft>
              <a:buClr>
                <a:schemeClr val="dk1"/>
              </a:buClr>
              <a:buSzPts val="3200"/>
              <a:buChar char="•"/>
            </a:pPr>
            <a:r>
              <a:rPr i="1" lang="en-US"/>
              <a:t>Iris Segmentation, normalization and matching</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2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 RECOGNITION</a:t>
            </a:r>
            <a:endParaRPr/>
          </a:p>
        </p:txBody>
      </p:sp>
      <p:sp>
        <p:nvSpPr>
          <p:cNvPr id="1943" name="Google Shape;1943;p2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use of the ocular region as a biometric trait has gained impetus, especially due to significant advancements made in iris recognition since 1993. </a:t>
            </a:r>
            <a:endParaRPr/>
          </a:p>
          <a:p>
            <a:pPr indent="-342900" lvl="0" marL="342900" rtl="0" algn="l">
              <a:spcBef>
                <a:spcPts val="640"/>
              </a:spcBef>
              <a:spcAft>
                <a:spcPts val="0"/>
              </a:spcAft>
              <a:buClr>
                <a:schemeClr val="dk1"/>
              </a:buClr>
              <a:buSzPts val="3200"/>
              <a:buChar char="•"/>
            </a:pPr>
            <a:r>
              <a:rPr lang="en-US"/>
              <a:t>The ocular region of the human face consists of the eyes and the surrounding structures such as facial skin, eyebrows, and nose bridge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a:t>
            </a:r>
            <a:endParaRPr/>
          </a:p>
        </p:txBody>
      </p:sp>
      <p:sp>
        <p:nvSpPr>
          <p:cNvPr id="1949" name="Google Shape;1949;p2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The iris is an internal organ of the eye that is located just behind the cornea and in front of the lens. </a:t>
            </a:r>
            <a:endParaRPr/>
          </a:p>
          <a:p>
            <a:pPr indent="-342900" lvl="0" marL="342900" rtl="0" algn="l">
              <a:spcBef>
                <a:spcPts val="592"/>
              </a:spcBef>
              <a:spcAft>
                <a:spcPts val="0"/>
              </a:spcAft>
              <a:buClr>
                <a:schemeClr val="dk1"/>
              </a:buClr>
              <a:buSzPct val="100000"/>
              <a:buChar char="•"/>
            </a:pPr>
            <a:r>
              <a:rPr lang="en-US"/>
              <a:t>The primary function of the iris is to regulate the amount of light entering the eye by dilating or contracting a small opening in it called the pupil.</a:t>
            </a:r>
            <a:endParaRPr/>
          </a:p>
          <a:p>
            <a:pPr indent="-342900" lvl="0" marL="342900" rtl="0" algn="l">
              <a:spcBef>
                <a:spcPts val="592"/>
              </a:spcBef>
              <a:spcAft>
                <a:spcPts val="0"/>
              </a:spcAft>
              <a:buClr>
                <a:schemeClr val="dk1"/>
              </a:buClr>
              <a:buSzPct val="100000"/>
              <a:buChar char="•"/>
            </a:pPr>
            <a:r>
              <a:rPr lang="en-US"/>
              <a:t>The iris contracts the pupil when the ambient illumination is high and dilates it when the illumination is low.</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2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LAYERS OF IRIS</a:t>
            </a:r>
            <a:endParaRPr/>
          </a:p>
        </p:txBody>
      </p:sp>
      <p:sp>
        <p:nvSpPr>
          <p:cNvPr id="1955" name="Google Shape;1955;p2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The iris is a multilayered structure and a cross-section of the iris</a:t>
            </a:r>
            <a:endParaRPr/>
          </a:p>
          <a:p>
            <a:pPr indent="-342900" lvl="0" marL="342900" rtl="0" algn="l">
              <a:spcBef>
                <a:spcPts val="448"/>
              </a:spcBef>
              <a:spcAft>
                <a:spcPts val="0"/>
              </a:spcAft>
              <a:buClr>
                <a:schemeClr val="dk1"/>
              </a:buClr>
              <a:buSzPct val="100000"/>
              <a:buChar char="•"/>
            </a:pPr>
            <a:r>
              <a:rPr lang="en-US"/>
              <a:t>reveals the following layers:</a:t>
            </a:r>
            <a:endParaRPr/>
          </a:p>
          <a:p>
            <a:pPr indent="-342900" lvl="0" marL="342900" rtl="0" algn="l">
              <a:spcBef>
                <a:spcPts val="448"/>
              </a:spcBef>
              <a:spcAft>
                <a:spcPts val="0"/>
              </a:spcAft>
              <a:buClr>
                <a:schemeClr val="dk1"/>
              </a:buClr>
              <a:buSzPct val="100000"/>
              <a:buChar char="•"/>
            </a:pPr>
            <a:r>
              <a:rPr lang="en-US"/>
              <a:t>The posterior layer:  at the back, which is two cells thick, contains heavily pigmented epithelial cells, making it impenetrable to light.</a:t>
            </a:r>
            <a:endParaRPr/>
          </a:p>
          <a:p>
            <a:pPr indent="-342900" lvl="0" marL="342900" rtl="0" algn="l">
              <a:spcBef>
                <a:spcPts val="448"/>
              </a:spcBef>
              <a:spcAft>
                <a:spcPts val="0"/>
              </a:spcAft>
              <a:buClr>
                <a:schemeClr val="dk1"/>
              </a:buClr>
              <a:buSzPct val="100000"/>
              <a:buChar char="•"/>
            </a:pPr>
            <a:r>
              <a:rPr lang="en-US"/>
              <a:t>The muscle layer : above it consists of the sphincter and dilator muscles that contract and dilate the pupil.</a:t>
            </a:r>
            <a:endParaRPr/>
          </a:p>
          <a:p>
            <a:pPr indent="-342900" lvl="0" marL="342900" rtl="0" algn="l">
              <a:spcBef>
                <a:spcPts val="448"/>
              </a:spcBef>
              <a:spcAft>
                <a:spcPts val="0"/>
              </a:spcAft>
              <a:buClr>
                <a:schemeClr val="dk1"/>
              </a:buClr>
              <a:buSzPct val="100000"/>
              <a:buChar char="•"/>
            </a:pPr>
            <a:r>
              <a:rPr i="1" lang="en-US"/>
              <a:t> </a:t>
            </a:r>
            <a:r>
              <a:rPr lang="en-US"/>
              <a:t>The stromal layer: located above the muscles, is made up of collagenous connective tissue (arranged in an arch-like configuration) and blood vessels (arranged along the radial direction).</a:t>
            </a:r>
            <a:endParaRPr/>
          </a:p>
          <a:p>
            <a:pPr indent="-342900" lvl="0" marL="342900" rtl="0" algn="l">
              <a:spcBef>
                <a:spcPts val="448"/>
              </a:spcBef>
              <a:spcAft>
                <a:spcPts val="0"/>
              </a:spcAft>
              <a:buClr>
                <a:schemeClr val="dk1"/>
              </a:buClr>
              <a:buSzPct val="100000"/>
              <a:buChar char="•"/>
            </a:pPr>
            <a:r>
              <a:rPr lang="en-US"/>
              <a:t>The anterior border layer:  is the foremost layer and has an increased density of chromatophores (i.e., pigment containing cells) compared to the stromal layer</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2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ANTERIOR PORTION</a:t>
            </a:r>
            <a:endParaRPr/>
          </a:p>
        </p:txBody>
      </p:sp>
      <p:sp>
        <p:nvSpPr>
          <p:cNvPr id="1961" name="Google Shape;1961;p2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anterior portion of the iris - consisting collectively of the muscles, stroma, and the border layers - is the foremost visible portion of the iris.</a:t>
            </a:r>
            <a:endParaRPr/>
          </a:p>
          <a:p>
            <a:pPr indent="-342900" lvl="0" marL="342900" rtl="0" algn="l">
              <a:spcBef>
                <a:spcPts val="640"/>
              </a:spcBef>
              <a:spcAft>
                <a:spcPts val="0"/>
              </a:spcAft>
              <a:buClr>
                <a:schemeClr val="dk1"/>
              </a:buClr>
              <a:buSzPts val="3200"/>
              <a:buChar char="•"/>
            </a:pPr>
            <a:r>
              <a:rPr lang="en-US"/>
              <a:t> Therefore, it can imaged by a camera and is the focus of all automated iris recognition systems.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Block based Enhancement</a:t>
            </a:r>
            <a:endParaRPr/>
          </a:p>
        </p:txBody>
      </p:sp>
      <p:sp>
        <p:nvSpPr>
          <p:cNvPr id="292" name="Google Shape;292;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Mean (</a:t>
            </a:r>
            <a:r>
              <a:rPr i="1" lang="en-US" sz="2400"/>
              <a:t>M</a:t>
            </a:r>
            <a:r>
              <a:rPr lang="en-US" sz="2400"/>
              <a:t>) of 16×16 block of input image (</a:t>
            </a:r>
            <a:r>
              <a:rPr i="1" lang="en-US" sz="2400"/>
              <a:t>I</a:t>
            </a:r>
            <a:r>
              <a:rPr lang="en-US" sz="2400"/>
              <a:t>)</a:t>
            </a:r>
            <a:endParaRPr/>
          </a:p>
          <a:p>
            <a:pPr indent="-342900" lvl="0" marL="342900" rtl="0" algn="l">
              <a:spcBef>
                <a:spcPts val="480"/>
              </a:spcBef>
              <a:spcAft>
                <a:spcPts val="0"/>
              </a:spcAft>
              <a:buClr>
                <a:schemeClr val="dk1"/>
              </a:buClr>
              <a:buSzPts val="2400"/>
              <a:buChar char="•"/>
            </a:pPr>
            <a:r>
              <a:rPr lang="en-US" sz="2400"/>
              <a:t>Mean (</a:t>
            </a:r>
            <a:r>
              <a:rPr i="1" lang="en-US" sz="2400"/>
              <a:t>M)</a:t>
            </a:r>
            <a:r>
              <a:rPr lang="en-US" sz="2400"/>
              <a:t> is further expanded to the size of </a:t>
            </a:r>
            <a:r>
              <a:rPr i="1" lang="en-US" sz="2400"/>
              <a:t>I</a:t>
            </a:r>
            <a:r>
              <a:rPr lang="en-US" sz="2400"/>
              <a:t> using interpolation (</a:t>
            </a:r>
            <a:r>
              <a:rPr i="1" lang="en-US" sz="2400"/>
              <a:t>J</a:t>
            </a:r>
            <a:r>
              <a:rPr lang="en-US" sz="2400"/>
              <a:t>) </a:t>
            </a:r>
            <a:endParaRPr/>
          </a:p>
          <a:p>
            <a:pPr indent="-342900" lvl="0" marL="342900" rtl="0" algn="l">
              <a:spcBef>
                <a:spcPts val="480"/>
              </a:spcBef>
              <a:spcAft>
                <a:spcPts val="0"/>
              </a:spcAft>
              <a:buClr>
                <a:schemeClr val="dk1"/>
              </a:buClr>
              <a:buSzPts val="2400"/>
              <a:buChar char="•"/>
            </a:pPr>
            <a:r>
              <a:rPr lang="en-US" sz="2400"/>
              <a:t>Illumination (</a:t>
            </a:r>
            <a:r>
              <a:rPr i="1" lang="en-US" sz="2400"/>
              <a:t>J</a:t>
            </a:r>
            <a:r>
              <a:rPr lang="en-US" sz="2400"/>
              <a:t>) is subtracted from </a:t>
            </a:r>
            <a:r>
              <a:rPr i="1" lang="en-US" sz="2400"/>
              <a:t>I</a:t>
            </a:r>
            <a:r>
              <a:rPr lang="en-US" sz="2400"/>
              <a:t> to get lightening corrected image (</a:t>
            </a:r>
            <a:r>
              <a:rPr i="1" lang="en-US" sz="2400"/>
              <a:t>L</a:t>
            </a:r>
            <a:r>
              <a:rPr lang="en-US" sz="2400"/>
              <a:t>) [L = I - J]</a:t>
            </a:r>
            <a:endParaRPr/>
          </a:p>
          <a:p>
            <a:pPr indent="-342900" lvl="0" marL="342900" rtl="0" algn="l">
              <a:spcBef>
                <a:spcPts val="480"/>
              </a:spcBef>
              <a:spcAft>
                <a:spcPts val="0"/>
              </a:spcAft>
              <a:buClr>
                <a:schemeClr val="dk1"/>
              </a:buClr>
              <a:buSzPts val="2400"/>
              <a:buChar char="•"/>
            </a:pPr>
            <a:r>
              <a:rPr lang="en-US" sz="2400"/>
              <a:t>Apply adaptive histogram equalization on </a:t>
            </a:r>
            <a:r>
              <a:rPr i="1" lang="en-US" sz="2400"/>
              <a:t>L </a:t>
            </a:r>
            <a:r>
              <a:rPr lang="en-US" sz="2400"/>
              <a:t>to get enhanced image (</a:t>
            </a:r>
            <a:r>
              <a:rPr i="1" lang="en-US" sz="2400"/>
              <a:t>E</a:t>
            </a:r>
            <a:r>
              <a:rPr lang="en-US" sz="2400"/>
              <a:t>)  </a:t>
            </a:r>
            <a:endParaRPr/>
          </a:p>
        </p:txBody>
      </p:sp>
      <p:sp>
        <p:nvSpPr>
          <p:cNvPr id="293" name="Google Shape;29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295" name="Google Shape;29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2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 IMAGE</a:t>
            </a:r>
            <a:endParaRPr/>
          </a:p>
        </p:txBody>
      </p:sp>
      <p:sp>
        <p:nvSpPr>
          <p:cNvPr id="1967" name="Google Shape;1967;p2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Figure 4.2 shows an image of the iris as viewed by a near-infrared camera. </a:t>
            </a:r>
            <a:endParaRPr/>
          </a:p>
          <a:p>
            <a:pPr indent="-342900" lvl="0" marL="342900" rtl="0" algn="l">
              <a:spcBef>
                <a:spcPts val="640"/>
              </a:spcBef>
              <a:spcAft>
                <a:spcPts val="0"/>
              </a:spcAft>
              <a:buClr>
                <a:schemeClr val="dk1"/>
              </a:buClr>
              <a:buSzPts val="3200"/>
              <a:buChar char="•"/>
            </a:pPr>
            <a:r>
              <a:rPr lang="en-US"/>
              <a:t>The iris, from this perspective, appears as an annular entity bound by the pupillary boundary (that separates it from the dark pupil) and the limbus boundary (that separates it from the white sclera).</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2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 IMAGE</a:t>
            </a:r>
            <a:endParaRPr/>
          </a:p>
        </p:txBody>
      </p:sp>
      <p:pic>
        <p:nvPicPr>
          <p:cNvPr descr="F:\July 2020 -Dec 2020\biometrics\images\unit 2 images\IRIS IMAGE.PNG" id="1973" name="Google Shape;1973;p264"/>
          <p:cNvPicPr preferRelativeResize="0"/>
          <p:nvPr>
            <p:ph idx="1" type="body"/>
          </p:nvPr>
        </p:nvPicPr>
        <p:blipFill rotWithShape="1">
          <a:blip r:embed="rId3">
            <a:alphaModFix/>
          </a:blip>
          <a:srcRect b="0" l="0" r="0" t="0"/>
          <a:stretch/>
        </p:blipFill>
        <p:spPr>
          <a:xfrm>
            <a:off x="899592" y="1356792"/>
            <a:ext cx="7272808" cy="5501208"/>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 ZONES</a:t>
            </a:r>
            <a:endParaRPr/>
          </a:p>
        </p:txBody>
      </p:sp>
      <p:sp>
        <p:nvSpPr>
          <p:cNvPr id="1979" name="Google Shape;1979;p2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The iris image is partitioned into two zones:  the central pupillary zone and the surrounding ciliary zone. </a:t>
            </a:r>
            <a:endParaRPr/>
          </a:p>
          <a:p>
            <a:pPr indent="-342900" lvl="0" marL="342900" rtl="0" algn="l">
              <a:spcBef>
                <a:spcPts val="496"/>
              </a:spcBef>
              <a:spcAft>
                <a:spcPts val="0"/>
              </a:spcAft>
              <a:buClr>
                <a:schemeClr val="dk1"/>
              </a:buClr>
              <a:buSzPct val="100000"/>
              <a:buChar char="•"/>
            </a:pPr>
            <a:r>
              <a:rPr lang="en-US"/>
              <a:t>These two zones are divided by a circular zigzag ridgeline known as the collarette. </a:t>
            </a:r>
            <a:endParaRPr/>
          </a:p>
          <a:p>
            <a:pPr indent="-342900" lvl="0" marL="342900" rtl="0" algn="l">
              <a:spcBef>
                <a:spcPts val="496"/>
              </a:spcBef>
              <a:spcAft>
                <a:spcPts val="0"/>
              </a:spcAft>
              <a:buClr>
                <a:schemeClr val="dk1"/>
              </a:buClr>
              <a:buSzPct val="100000"/>
              <a:buChar char="•"/>
            </a:pPr>
            <a:r>
              <a:rPr lang="en-US"/>
              <a:t>Many pit-like irregular structures appear mainly in the region around the collarette. These structures are called crypts (Fuchs crypts) and they permit fluids to quickly enter and exit the iris during dilation and contraction of the pupil. </a:t>
            </a:r>
            <a:endParaRPr/>
          </a:p>
          <a:p>
            <a:pPr indent="-342900" lvl="0" marL="342900" rtl="0" algn="l">
              <a:spcBef>
                <a:spcPts val="496"/>
              </a:spcBef>
              <a:spcAft>
                <a:spcPts val="0"/>
              </a:spcAft>
              <a:buClr>
                <a:schemeClr val="dk1"/>
              </a:buClr>
              <a:buSzPct val="100000"/>
              <a:buChar char="•"/>
            </a:pPr>
            <a:r>
              <a:rPr lang="en-US"/>
              <a:t>Near the outer part of the ciliary zone, concentric lines can be seen, especially in case of darkly pigmented irides1. These lines become deeper as the pupil dilates and are called contraction furrows. In the pupillary zone, radial furrows are observed.</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2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a:t>
            </a:r>
            <a:endParaRPr/>
          </a:p>
        </p:txBody>
      </p:sp>
      <p:sp>
        <p:nvSpPr>
          <p:cNvPr id="1985" name="Google Shape;1985;p2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The color of the iris is primarily defined by the pigmentation present in it. The pigmentation itself is controlled by the number of melanin granules - a genetically determined factor. </a:t>
            </a:r>
            <a:endParaRPr/>
          </a:p>
          <a:p>
            <a:pPr indent="-342900" lvl="0" marL="342900" rtl="0" algn="l">
              <a:spcBef>
                <a:spcPts val="592"/>
              </a:spcBef>
              <a:spcAft>
                <a:spcPts val="0"/>
              </a:spcAft>
              <a:buClr>
                <a:schemeClr val="dk1"/>
              </a:buClr>
              <a:buSzPct val="100000"/>
              <a:buChar char="•"/>
            </a:pPr>
            <a:r>
              <a:rPr lang="en-US"/>
              <a:t>However, other factors, such as the cellular density of the stroma, can also affect the color of the iris. </a:t>
            </a:r>
            <a:endParaRPr/>
          </a:p>
          <a:p>
            <a:pPr indent="-342900" lvl="0" marL="342900" rtl="0" algn="l">
              <a:spcBef>
                <a:spcPts val="592"/>
              </a:spcBef>
              <a:spcAft>
                <a:spcPts val="0"/>
              </a:spcAft>
              <a:buClr>
                <a:schemeClr val="dk1"/>
              </a:buClr>
              <a:buSzPct val="100000"/>
              <a:buChar char="•"/>
            </a:pPr>
            <a:r>
              <a:rPr lang="en-US"/>
              <a:t>The color of the iris does </a:t>
            </a:r>
            <a:r>
              <a:rPr i="1" lang="en-US"/>
              <a:t>not </a:t>
            </a:r>
            <a:r>
              <a:rPr lang="en-US"/>
              <a:t>play a significant role in iris recognition systems. It is the texture detail present in the anterior portion of the iris that is useful for recognition.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2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Design of an Iris Recognition System</a:t>
            </a:r>
            <a:endParaRPr/>
          </a:p>
        </p:txBody>
      </p:sp>
      <p:sp>
        <p:nvSpPr>
          <p:cNvPr id="1991" name="Google Shape;1991;p2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An iris recognition system may be viewed as a pattern matching system whose goal is to compare two irides and generate a match score indicating their degree of similarity or dissimilarity. </a:t>
            </a:r>
            <a:endParaRPr/>
          </a:p>
          <a:p>
            <a:pPr indent="-342900" lvl="0" marL="342900" rtl="0" algn="l">
              <a:spcBef>
                <a:spcPts val="544"/>
              </a:spcBef>
              <a:spcAft>
                <a:spcPts val="0"/>
              </a:spcAft>
              <a:buClr>
                <a:schemeClr val="dk1"/>
              </a:buClr>
              <a:buSzPct val="100000"/>
              <a:buChar char="•"/>
            </a:pPr>
            <a:r>
              <a:rPr lang="en-US"/>
              <a:t>Thus, a typical iris recognition system has four different modules:</a:t>
            </a:r>
            <a:endParaRPr/>
          </a:p>
          <a:p>
            <a:pPr indent="-514350" lvl="0" marL="514350" rtl="0" algn="l">
              <a:spcBef>
                <a:spcPts val="544"/>
              </a:spcBef>
              <a:spcAft>
                <a:spcPts val="0"/>
              </a:spcAft>
              <a:buClr>
                <a:schemeClr val="dk1"/>
              </a:buClr>
              <a:buSzPct val="100000"/>
              <a:buFont typeface="Calibri"/>
              <a:buAutoNum type="arabicPeriod"/>
            </a:pPr>
            <a:r>
              <a:rPr lang="en-US"/>
              <a:t>The acquisition</a:t>
            </a:r>
            <a:endParaRPr/>
          </a:p>
          <a:p>
            <a:pPr indent="-514350" lvl="0" marL="514350" rtl="0" algn="l">
              <a:spcBef>
                <a:spcPts val="544"/>
              </a:spcBef>
              <a:spcAft>
                <a:spcPts val="0"/>
              </a:spcAft>
              <a:buClr>
                <a:schemeClr val="dk1"/>
              </a:buClr>
              <a:buSzPct val="100000"/>
              <a:buFont typeface="Calibri"/>
              <a:buAutoNum type="arabicPeriod"/>
            </a:pPr>
            <a:r>
              <a:rPr lang="en-US"/>
              <a:t> segmentation</a:t>
            </a:r>
            <a:endParaRPr/>
          </a:p>
          <a:p>
            <a:pPr indent="-514350" lvl="0" marL="514350" rtl="0" algn="l">
              <a:spcBef>
                <a:spcPts val="544"/>
              </a:spcBef>
              <a:spcAft>
                <a:spcPts val="0"/>
              </a:spcAft>
              <a:buClr>
                <a:schemeClr val="dk1"/>
              </a:buClr>
              <a:buSzPct val="100000"/>
              <a:buFont typeface="Calibri"/>
              <a:buAutoNum type="arabicPeriod"/>
            </a:pPr>
            <a:r>
              <a:rPr lang="en-US"/>
              <a:t> normalization,</a:t>
            </a:r>
            <a:endParaRPr/>
          </a:p>
          <a:p>
            <a:pPr indent="-514350" lvl="0" marL="514350" rtl="0" algn="l">
              <a:spcBef>
                <a:spcPts val="544"/>
              </a:spcBef>
              <a:spcAft>
                <a:spcPts val="0"/>
              </a:spcAft>
              <a:buClr>
                <a:schemeClr val="dk1"/>
              </a:buClr>
              <a:buSzPct val="100000"/>
              <a:buFont typeface="Calibri"/>
              <a:buAutoNum type="arabicPeriod"/>
            </a:pPr>
            <a:r>
              <a:rPr lang="en-US"/>
              <a:t> and encoding/matching modules.</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2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BLOCK DIAGRAM OF IRIS RECOGNITION SYSTEM</a:t>
            </a:r>
            <a:endParaRPr/>
          </a:p>
        </p:txBody>
      </p:sp>
      <p:pic>
        <p:nvPicPr>
          <p:cNvPr descr="F:\July 2020 -Dec 2020\biometrics\images\unit 2 images\IRIS RECOGNITION SYSTEM.PNG" id="1997" name="Google Shape;1997;p268"/>
          <p:cNvPicPr preferRelativeResize="0"/>
          <p:nvPr>
            <p:ph idx="1" type="body"/>
          </p:nvPr>
        </p:nvPicPr>
        <p:blipFill rotWithShape="1">
          <a:blip r:embed="rId3">
            <a:alphaModFix/>
          </a:blip>
          <a:srcRect b="0" l="0" r="0" t="0"/>
          <a:stretch/>
        </p:blipFill>
        <p:spPr>
          <a:xfrm>
            <a:off x="539552" y="1628800"/>
            <a:ext cx="7920879" cy="4752528"/>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269"/>
          <p:cNvSpPr txBox="1"/>
          <p:nvPr>
            <p:ph type="title"/>
          </p:nvPr>
        </p:nvSpPr>
        <p:spPr>
          <a:xfrm>
            <a:off x="539552" y="26064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ACQUISITION</a:t>
            </a:r>
            <a:endParaRPr/>
          </a:p>
        </p:txBody>
      </p:sp>
      <p:sp>
        <p:nvSpPr>
          <p:cNvPr id="2003" name="Google Shape;2003;p2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i="1" lang="en-US"/>
              <a:t>Acquisition</a:t>
            </a:r>
            <a:r>
              <a:rPr lang="en-US"/>
              <a:t>: The role of the acquisition module is to obtain a 2D image of the eye using a monochrome CCD camera that is sensitive to the near-infrared (NIR) range of the electromagnetic spectrum. </a:t>
            </a:r>
            <a:endParaRPr/>
          </a:p>
          <a:p>
            <a:pPr indent="-342900" lvl="0" marL="342900" rtl="0" algn="l">
              <a:spcBef>
                <a:spcPts val="592"/>
              </a:spcBef>
              <a:spcAft>
                <a:spcPts val="0"/>
              </a:spcAft>
              <a:buClr>
                <a:schemeClr val="dk1"/>
              </a:buClr>
              <a:buSzPct val="100000"/>
              <a:buChar char="•"/>
            </a:pPr>
            <a:r>
              <a:rPr lang="en-US"/>
              <a:t>An external source of NIR light, often co-located with the acquisition system, is used to illuminate the iris. </a:t>
            </a:r>
            <a:endParaRPr/>
          </a:p>
          <a:p>
            <a:pPr indent="-342900" lvl="0" marL="342900" rtl="0" algn="l">
              <a:spcBef>
                <a:spcPts val="592"/>
              </a:spcBef>
              <a:spcAft>
                <a:spcPts val="0"/>
              </a:spcAft>
              <a:buClr>
                <a:schemeClr val="dk1"/>
              </a:buClr>
              <a:buSzPct val="100000"/>
              <a:buChar char="•"/>
            </a:pPr>
            <a:r>
              <a:rPr lang="en-US"/>
              <a:t>Most iris recognition systems require the participating individual to be cooperative and to place their eye in close proximity to the camera.</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2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SEGMENTATION</a:t>
            </a:r>
            <a:endParaRPr/>
          </a:p>
        </p:txBody>
      </p:sp>
      <p:sp>
        <p:nvSpPr>
          <p:cNvPr id="2009" name="Google Shape;2009;p2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i="1" lang="en-US"/>
              <a:t>Segmentation</a:t>
            </a:r>
            <a:r>
              <a:rPr lang="en-US"/>
              <a:t>: The segmentation module localizes the spatial extent of the iris in the image of the eye by isolating it from other structures present in its vicinity.</a:t>
            </a:r>
            <a:endParaRPr/>
          </a:p>
          <a:p>
            <a:pPr indent="-342900" lvl="0" marL="342900" rtl="0" algn="l">
              <a:spcBef>
                <a:spcPts val="448"/>
              </a:spcBef>
              <a:spcAft>
                <a:spcPts val="0"/>
              </a:spcAft>
              <a:buClr>
                <a:schemeClr val="dk1"/>
              </a:buClr>
              <a:buSzPct val="100000"/>
              <a:buChar char="•"/>
            </a:pPr>
            <a:r>
              <a:rPr lang="en-US"/>
              <a:t>These structures include the sclera, the pupil, the eyelids, and the eyelashes.</a:t>
            </a:r>
            <a:endParaRPr/>
          </a:p>
          <a:p>
            <a:pPr indent="-342900" lvl="0" marL="342900" rtl="0" algn="l">
              <a:spcBef>
                <a:spcPts val="448"/>
              </a:spcBef>
              <a:spcAft>
                <a:spcPts val="0"/>
              </a:spcAft>
              <a:buClr>
                <a:schemeClr val="dk1"/>
              </a:buClr>
              <a:buSzPct val="100000"/>
              <a:buChar char="•"/>
            </a:pPr>
            <a:r>
              <a:rPr lang="en-US"/>
              <a:t>Typically, segmentation is accomplished by detecting the inner and outer boundaries of the iris (commonly referred to as the pupillary boundary and the limbus boundary, respectively), and the eyelids and eyelashes that can interrupt the circular contour of the limbus boundary. </a:t>
            </a:r>
            <a:endParaRPr/>
          </a:p>
          <a:p>
            <a:pPr indent="-342900" lvl="0" marL="342900" rtl="0" algn="l">
              <a:spcBef>
                <a:spcPts val="448"/>
              </a:spcBef>
              <a:spcAft>
                <a:spcPts val="0"/>
              </a:spcAft>
              <a:buClr>
                <a:schemeClr val="dk1"/>
              </a:buClr>
              <a:buSzPct val="100000"/>
              <a:buChar char="•"/>
            </a:pPr>
            <a:r>
              <a:rPr lang="en-US"/>
              <a:t>The integro-differential operator, later, is commonly used to detect the boundaries of the iris.</a:t>
            </a:r>
            <a:endParaRPr/>
          </a:p>
          <a:p>
            <a:pPr indent="-342900" lvl="0" marL="342900" rtl="0" algn="l">
              <a:spcBef>
                <a:spcPts val="448"/>
              </a:spcBef>
              <a:spcAft>
                <a:spcPts val="0"/>
              </a:spcAft>
              <a:buClr>
                <a:schemeClr val="dk1"/>
              </a:buClr>
              <a:buSzPct val="100000"/>
              <a:buChar char="•"/>
            </a:pPr>
            <a:r>
              <a:rPr lang="en-US"/>
              <a:t>Iris segmentation is a critical component of any iris biometric system; inaccuracies in localizing the iris can severely impact the matching accuracy of the system, thereby undermining its utility.</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2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NORMALIZATION</a:t>
            </a:r>
            <a:endParaRPr/>
          </a:p>
        </p:txBody>
      </p:sp>
      <p:sp>
        <p:nvSpPr>
          <p:cNvPr id="2015" name="Google Shape;2015;p2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i="1" lang="en-US"/>
              <a:t>Normalization</a:t>
            </a:r>
            <a:r>
              <a:rPr lang="en-US"/>
              <a:t>: Once the inner and outer boundaries of the iris are estimated, a geometric normalization scheme is invoked to transform the iris texture within the annular region from cartesian coordinates to pseudo polar coordinates via a rubber sheet model. This process is often alluded to as the “unwrapping of the iris”</a:t>
            </a:r>
            <a:endParaRPr/>
          </a:p>
          <a:p>
            <a:pPr indent="-342900" lvl="0" marL="342900" rtl="0" algn="l">
              <a:spcBef>
                <a:spcPts val="544"/>
              </a:spcBef>
              <a:spcAft>
                <a:spcPts val="0"/>
              </a:spcAft>
              <a:buClr>
                <a:schemeClr val="dk1"/>
              </a:buClr>
              <a:buSzPct val="100000"/>
              <a:buChar char="•"/>
            </a:pPr>
            <a:r>
              <a:rPr lang="en-US"/>
              <a:t> and it results in a rectangular entity whose rows correspond to the angular direction in the original iris and whose columns correspond to its radial direction.</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i="1" lang="en-US"/>
              <a:t>Encoding and Matching</a:t>
            </a:r>
            <a:r>
              <a:rPr lang="en-US"/>
              <a:t>:</a:t>
            </a:r>
            <a:endParaRPr/>
          </a:p>
        </p:txBody>
      </p:sp>
      <p:sp>
        <p:nvSpPr>
          <p:cNvPr id="2021" name="Google Shape;2021;p2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i="1" lang="en-US"/>
              <a:t>Encoding and Matching</a:t>
            </a:r>
            <a:r>
              <a:rPr lang="en-US"/>
              <a:t>: </a:t>
            </a:r>
            <a:r>
              <a:rPr lang="en-US">
                <a:latin typeface="Times New Roman"/>
                <a:ea typeface="Times New Roman"/>
                <a:cs typeface="Times New Roman"/>
                <a:sym typeface="Times New Roman"/>
              </a:rPr>
              <a:t>While the unwrapped iris may be directly used to compare two irides (e.g., by using correlation filters), typically a feature extraction routine is used to encode its textural content. </a:t>
            </a:r>
            <a:endParaRPr/>
          </a:p>
          <a:p>
            <a:pPr indent="-342900" lvl="0" marL="342900" rtl="0" algn="l">
              <a:spcBef>
                <a:spcPts val="448"/>
              </a:spcBef>
              <a:spcAft>
                <a:spcPts val="0"/>
              </a:spcAft>
              <a:buClr>
                <a:schemeClr val="dk1"/>
              </a:buClr>
              <a:buSzPct val="100000"/>
              <a:buChar char="•"/>
            </a:pPr>
            <a:r>
              <a:rPr lang="en-US">
                <a:latin typeface="Times New Roman"/>
                <a:ea typeface="Times New Roman"/>
                <a:cs typeface="Times New Roman"/>
                <a:sym typeface="Times New Roman"/>
              </a:rPr>
              <a:t>Most encoding algorithms perform a multi-resolution analysis of the iris by applying wavelet filters and examining the ensuing response.</a:t>
            </a:r>
            <a:endParaRPr/>
          </a:p>
          <a:p>
            <a:pPr indent="-342900" lvl="0" marL="342900" rtl="0" algn="l">
              <a:spcBef>
                <a:spcPts val="448"/>
              </a:spcBef>
              <a:spcAft>
                <a:spcPts val="0"/>
              </a:spcAft>
              <a:buClr>
                <a:schemeClr val="dk1"/>
              </a:buClr>
              <a:buSzPct val="100000"/>
              <a:buChar char="•"/>
            </a:pPr>
            <a:r>
              <a:rPr lang="en-US">
                <a:latin typeface="Times New Roman"/>
                <a:ea typeface="Times New Roman"/>
                <a:cs typeface="Times New Roman"/>
                <a:sym typeface="Times New Roman"/>
              </a:rPr>
              <a:t> A commonly used encoding mechanism uses quadrature 2D Gabor Wavelets to extract the local phasor information of the iris texture.</a:t>
            </a:r>
            <a:endParaRPr/>
          </a:p>
          <a:p>
            <a:pPr indent="-342900" lvl="0" marL="342900" rtl="0" algn="l">
              <a:spcBef>
                <a:spcPts val="448"/>
              </a:spcBef>
              <a:spcAft>
                <a:spcPts val="0"/>
              </a:spcAft>
              <a:buClr>
                <a:schemeClr val="dk1"/>
              </a:buClr>
              <a:buSzPct val="100000"/>
              <a:buChar char="•"/>
            </a:pPr>
            <a:r>
              <a:rPr lang="en-US">
                <a:latin typeface="Times New Roman"/>
                <a:ea typeface="Times New Roman"/>
                <a:cs typeface="Times New Roman"/>
                <a:sym typeface="Times New Roman"/>
              </a:rPr>
              <a:t>Each phasor response (the magnitude of the response is not used) is then encoded using two bits of information based on the quadrant of the complex plane in which it lies. The resulting 2D binary code is referred to as the iris code</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9"/>
          <p:cNvPicPr preferRelativeResize="0"/>
          <p:nvPr/>
        </p:nvPicPr>
        <p:blipFill rotWithShape="1">
          <a:blip r:embed="rId3">
            <a:alphaModFix/>
          </a:blip>
          <a:srcRect b="31551" l="12442" r="12906" t="17113"/>
          <a:stretch/>
        </p:blipFill>
        <p:spPr>
          <a:xfrm>
            <a:off x="838200" y="2057400"/>
            <a:ext cx="4572000" cy="914400"/>
          </a:xfrm>
          <a:prstGeom prst="rect">
            <a:avLst/>
          </a:prstGeom>
          <a:noFill/>
          <a:ln>
            <a:noFill/>
          </a:ln>
        </p:spPr>
      </p:pic>
      <p:pic>
        <p:nvPicPr>
          <p:cNvPr id="301" name="Google Shape;301;p39"/>
          <p:cNvPicPr preferRelativeResize="0"/>
          <p:nvPr/>
        </p:nvPicPr>
        <p:blipFill rotWithShape="1">
          <a:blip r:embed="rId4">
            <a:alphaModFix/>
          </a:blip>
          <a:srcRect b="31551" l="12442" r="12906" t="12833"/>
          <a:stretch/>
        </p:blipFill>
        <p:spPr>
          <a:xfrm>
            <a:off x="838200" y="3505200"/>
            <a:ext cx="4572000" cy="990600"/>
          </a:xfrm>
          <a:prstGeom prst="rect">
            <a:avLst/>
          </a:prstGeom>
          <a:noFill/>
          <a:ln>
            <a:noFill/>
          </a:ln>
        </p:spPr>
      </p:pic>
      <p:pic>
        <p:nvPicPr>
          <p:cNvPr id="302" name="Google Shape;302;p39"/>
          <p:cNvPicPr preferRelativeResize="0"/>
          <p:nvPr/>
        </p:nvPicPr>
        <p:blipFill rotWithShape="1">
          <a:blip r:embed="rId5">
            <a:alphaModFix/>
          </a:blip>
          <a:srcRect b="31551" l="12442" r="12906" t="17113"/>
          <a:stretch/>
        </p:blipFill>
        <p:spPr>
          <a:xfrm>
            <a:off x="838200" y="5105400"/>
            <a:ext cx="4572000" cy="914400"/>
          </a:xfrm>
          <a:prstGeom prst="rect">
            <a:avLst/>
          </a:prstGeom>
          <a:noFill/>
          <a:ln>
            <a:noFill/>
          </a:ln>
        </p:spPr>
      </p:pic>
      <p:pic>
        <p:nvPicPr>
          <p:cNvPr id="303" name="Google Shape;303;p39"/>
          <p:cNvPicPr preferRelativeResize="0"/>
          <p:nvPr/>
        </p:nvPicPr>
        <p:blipFill rotWithShape="1">
          <a:blip r:embed="rId6">
            <a:alphaModFix/>
          </a:blip>
          <a:srcRect b="31551" l="12442" r="12906" t="17113"/>
          <a:stretch/>
        </p:blipFill>
        <p:spPr>
          <a:xfrm>
            <a:off x="914400" y="533400"/>
            <a:ext cx="4572000" cy="914400"/>
          </a:xfrm>
          <a:prstGeom prst="rect">
            <a:avLst/>
          </a:prstGeom>
          <a:noFill/>
          <a:ln>
            <a:noFill/>
          </a:ln>
        </p:spPr>
      </p:pic>
      <p:sp>
        <p:nvSpPr>
          <p:cNvPr id="304" name="Google Shape;304;p39"/>
          <p:cNvSpPr txBox="1"/>
          <p:nvPr/>
        </p:nvSpPr>
        <p:spPr>
          <a:xfrm>
            <a:off x="2057400" y="3048000"/>
            <a:ext cx="2209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Mean Image (J)</a:t>
            </a:r>
            <a:endParaRPr/>
          </a:p>
        </p:txBody>
      </p:sp>
      <p:sp>
        <p:nvSpPr>
          <p:cNvPr id="305" name="Google Shape;305;p39"/>
          <p:cNvSpPr txBox="1"/>
          <p:nvPr/>
        </p:nvSpPr>
        <p:spPr>
          <a:xfrm>
            <a:off x="2133600" y="1524000"/>
            <a:ext cx="24384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Input Image (I)</a:t>
            </a:r>
            <a:endParaRPr/>
          </a:p>
        </p:txBody>
      </p:sp>
      <p:sp>
        <p:nvSpPr>
          <p:cNvPr id="306" name="Google Shape;306;p39"/>
          <p:cNvSpPr txBox="1"/>
          <p:nvPr/>
        </p:nvSpPr>
        <p:spPr>
          <a:xfrm>
            <a:off x="5715000" y="3810000"/>
            <a:ext cx="26670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Lightening corrected (L)  </a:t>
            </a:r>
            <a:endParaRPr/>
          </a:p>
        </p:txBody>
      </p:sp>
      <p:sp>
        <p:nvSpPr>
          <p:cNvPr id="307" name="Google Shape;307;p39"/>
          <p:cNvSpPr txBox="1"/>
          <p:nvPr/>
        </p:nvSpPr>
        <p:spPr>
          <a:xfrm>
            <a:off x="5715000" y="5334000"/>
            <a:ext cx="1752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Enhanced (E)</a:t>
            </a:r>
            <a:endParaRPr/>
          </a:p>
        </p:txBody>
      </p:sp>
      <p:graphicFrame>
        <p:nvGraphicFramePr>
          <p:cNvPr id="308" name="Google Shape;308;p39"/>
          <p:cNvGraphicFramePr/>
          <p:nvPr/>
        </p:nvGraphicFramePr>
        <p:xfrm>
          <a:off x="914400" y="533400"/>
          <a:ext cx="3000000" cy="3000000"/>
        </p:xfrm>
        <a:graphic>
          <a:graphicData uri="http://schemas.openxmlformats.org/drawingml/2006/table">
            <a:tbl>
              <a:tblPr bandRow="1" firstRow="1">
                <a:noFill/>
                <a:tableStyleId>{064AA928-CFDE-4E87-8CE9-0F2FFF53D650}</a:tableStyleId>
              </a:tblPr>
              <a:tblGrid>
                <a:gridCol w="240625"/>
                <a:gridCol w="240625"/>
                <a:gridCol w="240625"/>
                <a:gridCol w="240625"/>
                <a:gridCol w="240625"/>
                <a:gridCol w="240625"/>
                <a:gridCol w="240625"/>
                <a:gridCol w="240625"/>
                <a:gridCol w="240625"/>
                <a:gridCol w="240625"/>
                <a:gridCol w="240625"/>
                <a:gridCol w="240625"/>
                <a:gridCol w="240625"/>
                <a:gridCol w="240625"/>
                <a:gridCol w="240625"/>
                <a:gridCol w="240625"/>
                <a:gridCol w="240625"/>
                <a:gridCol w="240625"/>
                <a:gridCol w="240625"/>
              </a:tblGrid>
              <a:tr h="228600">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r h="228600">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r h="228600">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r h="228600">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bl>
          </a:graphicData>
        </a:graphic>
      </p:graphicFrame>
      <p:pic>
        <p:nvPicPr>
          <p:cNvPr id="309" name="Google Shape;309;p39"/>
          <p:cNvPicPr preferRelativeResize="0"/>
          <p:nvPr/>
        </p:nvPicPr>
        <p:blipFill rotWithShape="1">
          <a:blip r:embed="rId7">
            <a:alphaModFix/>
          </a:blip>
          <a:srcRect b="43375" l="42188" r="42188" t="50603"/>
          <a:stretch/>
        </p:blipFill>
        <p:spPr>
          <a:xfrm>
            <a:off x="6248400" y="609600"/>
            <a:ext cx="2667000" cy="666750"/>
          </a:xfrm>
          <a:prstGeom prst="rect">
            <a:avLst/>
          </a:prstGeom>
          <a:noFill/>
          <a:ln>
            <a:noFill/>
          </a:ln>
        </p:spPr>
      </p:pic>
      <p:grpSp>
        <p:nvGrpSpPr>
          <p:cNvPr id="310" name="Google Shape;310;p39"/>
          <p:cNvGrpSpPr/>
          <p:nvPr/>
        </p:nvGrpSpPr>
        <p:grpSpPr>
          <a:xfrm>
            <a:off x="1446213" y="304799"/>
            <a:ext cx="5489575" cy="382588"/>
            <a:chOff x="1446213" y="304800"/>
            <a:chExt cx="5489575" cy="382588"/>
          </a:xfrm>
        </p:grpSpPr>
        <p:cxnSp>
          <p:nvCxnSpPr>
            <p:cNvPr id="311" name="Google Shape;311;p39"/>
            <p:cNvCxnSpPr/>
            <p:nvPr/>
          </p:nvCxnSpPr>
          <p:spPr>
            <a:xfrm>
              <a:off x="1447800" y="304800"/>
              <a:ext cx="5486400" cy="1588"/>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39"/>
            <p:cNvCxnSpPr/>
            <p:nvPr/>
          </p:nvCxnSpPr>
          <p:spPr>
            <a:xfrm rot="-5400000">
              <a:off x="1293813" y="457200"/>
              <a:ext cx="306388" cy="1587"/>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39"/>
            <p:cNvCxnSpPr/>
            <p:nvPr/>
          </p:nvCxnSpPr>
          <p:spPr>
            <a:xfrm rot="5400000">
              <a:off x="6743701" y="495300"/>
              <a:ext cx="381000" cy="3175"/>
            </a:xfrm>
            <a:prstGeom prst="straightConnector1">
              <a:avLst/>
            </a:prstGeom>
            <a:noFill/>
            <a:ln cap="flat" cmpd="sng" w="9525">
              <a:solidFill>
                <a:schemeClr val="dk1"/>
              </a:solidFill>
              <a:prstDash val="solid"/>
              <a:round/>
              <a:headEnd len="med" w="med" type="none"/>
              <a:tailEnd len="med" w="med" type="stealth"/>
            </a:ln>
          </p:spPr>
        </p:cxnSp>
      </p:grpSp>
      <p:cxnSp>
        <p:nvCxnSpPr>
          <p:cNvPr id="314" name="Google Shape;314;p39"/>
          <p:cNvCxnSpPr/>
          <p:nvPr/>
        </p:nvCxnSpPr>
        <p:spPr>
          <a:xfrm rot="5400000">
            <a:off x="7008813" y="2133600"/>
            <a:ext cx="763588" cy="1587"/>
          </a:xfrm>
          <a:prstGeom prst="straightConnector1">
            <a:avLst/>
          </a:prstGeom>
          <a:noFill/>
          <a:ln cap="flat" cmpd="sng" w="9525">
            <a:solidFill>
              <a:schemeClr val="dk1"/>
            </a:solidFill>
            <a:prstDash val="solid"/>
            <a:round/>
            <a:headEnd len="med" w="med" type="none"/>
            <a:tailEnd len="med" w="med" type="none"/>
          </a:ln>
        </p:spPr>
      </p:cxnSp>
      <p:cxnSp>
        <p:nvCxnSpPr>
          <p:cNvPr id="315" name="Google Shape;315;p39"/>
          <p:cNvCxnSpPr/>
          <p:nvPr/>
        </p:nvCxnSpPr>
        <p:spPr>
          <a:xfrm rot="10800000">
            <a:off x="5486400" y="2514600"/>
            <a:ext cx="1905000" cy="1588"/>
          </a:xfrm>
          <a:prstGeom prst="straightConnector1">
            <a:avLst/>
          </a:prstGeom>
          <a:noFill/>
          <a:ln cap="flat" cmpd="sng" w="9525">
            <a:solidFill>
              <a:schemeClr val="dk1"/>
            </a:solidFill>
            <a:prstDash val="solid"/>
            <a:round/>
            <a:headEnd len="med" w="med" type="none"/>
            <a:tailEnd len="med" w="med" type="stealth"/>
          </a:ln>
        </p:spPr>
      </p:cxnSp>
      <p:cxnSp>
        <p:nvCxnSpPr>
          <p:cNvPr id="316" name="Google Shape;316;p39"/>
          <p:cNvCxnSpPr/>
          <p:nvPr/>
        </p:nvCxnSpPr>
        <p:spPr>
          <a:xfrm rot="5400000">
            <a:off x="1219994" y="3275806"/>
            <a:ext cx="457200" cy="1588"/>
          </a:xfrm>
          <a:prstGeom prst="straightConnector1">
            <a:avLst/>
          </a:prstGeom>
          <a:noFill/>
          <a:ln cap="flat" cmpd="sng" w="9525">
            <a:solidFill>
              <a:schemeClr val="dk1"/>
            </a:solidFill>
            <a:prstDash val="solid"/>
            <a:round/>
            <a:headEnd len="med" w="med" type="none"/>
            <a:tailEnd len="med" w="med" type="stealth"/>
          </a:ln>
        </p:spPr>
      </p:cxnSp>
      <p:cxnSp>
        <p:nvCxnSpPr>
          <p:cNvPr id="317" name="Google Shape;317;p39"/>
          <p:cNvCxnSpPr/>
          <p:nvPr/>
        </p:nvCxnSpPr>
        <p:spPr>
          <a:xfrm rot="5400000">
            <a:off x="1219994" y="4799806"/>
            <a:ext cx="457200" cy="1588"/>
          </a:xfrm>
          <a:prstGeom prst="straightConnector1">
            <a:avLst/>
          </a:prstGeom>
          <a:noFill/>
          <a:ln cap="flat" cmpd="sng" w="9525">
            <a:solidFill>
              <a:schemeClr val="dk1"/>
            </a:solidFill>
            <a:prstDash val="solid"/>
            <a:round/>
            <a:headEnd len="med" w="med" type="none"/>
            <a:tailEnd len="med" w="med" type="stealth"/>
          </a:ln>
        </p:spPr>
      </p:cxnSp>
      <p:sp>
        <p:nvSpPr>
          <p:cNvPr id="318" name="Google Shape;318;p39"/>
          <p:cNvSpPr txBox="1"/>
          <p:nvPr/>
        </p:nvSpPr>
        <p:spPr>
          <a:xfrm>
            <a:off x="6324600" y="1295400"/>
            <a:ext cx="2438400" cy="3698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Block wise mean</a:t>
            </a:r>
            <a:endParaRPr/>
          </a:p>
        </p:txBody>
      </p:sp>
      <p:sp>
        <p:nvSpPr>
          <p:cNvPr id="319" name="Google Shape;319;p39"/>
          <p:cNvSpPr txBox="1"/>
          <p:nvPr/>
        </p:nvSpPr>
        <p:spPr>
          <a:xfrm>
            <a:off x="5715000" y="2590800"/>
            <a:ext cx="11430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Resize</a:t>
            </a:r>
            <a:endParaRPr/>
          </a:p>
        </p:txBody>
      </p:sp>
      <p:sp>
        <p:nvSpPr>
          <p:cNvPr id="320" name="Google Shape;32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39"/>
          <p:cNvSpPr txBox="1"/>
          <p:nvPr/>
        </p:nvSpPr>
        <p:spPr>
          <a:xfrm>
            <a:off x="2819400" y="6096000"/>
            <a:ext cx="3733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Block based enhancement for Iris</a:t>
            </a:r>
            <a:endParaRPr/>
          </a:p>
        </p:txBody>
      </p:sp>
      <p:sp>
        <p:nvSpPr>
          <p:cNvPr id="322" name="Google Shape;322;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23" name="Google Shape;323;p39"/>
          <p:cNvSpPr txBox="1"/>
          <p:nvPr>
            <p:ph idx="11" type="ftr"/>
          </p:nvPr>
        </p:nvSpPr>
        <p:spPr>
          <a:xfrm>
            <a:off x="3276600" y="6492875"/>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2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27" name="Google Shape;2027;p2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Two such iris codes can be compared using the Hamming distance, which computes the number of corresponding bits that are different across them; </a:t>
            </a:r>
            <a:endParaRPr/>
          </a:p>
          <a:p>
            <a:pPr indent="-342900" lvl="0" marL="342900" rtl="0" algn="l">
              <a:spcBef>
                <a:spcPts val="640"/>
              </a:spcBef>
              <a:spcAft>
                <a:spcPts val="0"/>
              </a:spcAft>
              <a:buClr>
                <a:schemeClr val="dk1"/>
              </a:buClr>
              <a:buSzPts val="3200"/>
              <a:buChar char="•"/>
            </a:pPr>
            <a:r>
              <a:rPr lang="en-US"/>
              <a:t>the binary mask computed in the segmentation module is used to ensure that only bits corresponding to valid iris pixels are compared. </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2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PRACTICAL IRIS SYSTEM</a:t>
            </a:r>
            <a:endParaRPr/>
          </a:p>
        </p:txBody>
      </p:sp>
      <p:pic>
        <p:nvPicPr>
          <p:cNvPr descr="F:\July 2020 -Dec 2020\biometrics\images\unit 2 images\PRACTICAL IRIS RECOGNITION SYSTEM.PNG" id="2033" name="Google Shape;2033;p274"/>
          <p:cNvPicPr preferRelativeResize="0"/>
          <p:nvPr>
            <p:ph idx="1" type="body"/>
          </p:nvPr>
        </p:nvPicPr>
        <p:blipFill rotWithShape="1">
          <a:blip r:embed="rId3">
            <a:alphaModFix/>
          </a:blip>
          <a:srcRect b="0" l="0" r="0" t="0"/>
          <a:stretch/>
        </p:blipFill>
        <p:spPr>
          <a:xfrm>
            <a:off x="1619672" y="1196752"/>
            <a:ext cx="6480720" cy="5472608"/>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2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 IMAGE ACQUISTION</a:t>
            </a:r>
            <a:endParaRPr/>
          </a:p>
        </p:txBody>
      </p:sp>
      <p:sp>
        <p:nvSpPr>
          <p:cNvPr id="2039" name="Google Shape;2039;p2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An image of the eye is obtained using a sensor that is sensitive to the near-infrared (NIR) portion of the electromagnetic spectrum. </a:t>
            </a:r>
            <a:endParaRPr/>
          </a:p>
          <a:p>
            <a:pPr indent="-342900" lvl="0" marL="342900" rtl="0" algn="l">
              <a:spcBef>
                <a:spcPts val="640"/>
              </a:spcBef>
              <a:spcAft>
                <a:spcPts val="0"/>
              </a:spcAft>
              <a:buClr>
                <a:schemeClr val="dk1"/>
              </a:buClr>
              <a:buSzPts val="3200"/>
              <a:buChar char="•"/>
            </a:pPr>
            <a:r>
              <a:rPr lang="en-US"/>
              <a:t>This typically corresponds to the 700nm - 900nm range of the infra-red (IR) spectral band. </a:t>
            </a:r>
            <a:endParaRPr/>
          </a:p>
          <a:p>
            <a:pPr indent="-342900" lvl="0" marL="342900" rtl="0" algn="l">
              <a:spcBef>
                <a:spcPts val="640"/>
              </a:spcBef>
              <a:spcAft>
                <a:spcPts val="0"/>
              </a:spcAft>
              <a:buClr>
                <a:schemeClr val="dk1"/>
              </a:buClr>
              <a:buSzPts val="3200"/>
              <a:buChar char="•"/>
            </a:pPr>
            <a:r>
              <a:rPr lang="en-US"/>
              <a:t>The use of a NIR sensor has at least two distinct advantages: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ADVANTAGES</a:t>
            </a:r>
            <a:endParaRPr/>
          </a:p>
        </p:txBody>
      </p:sp>
      <p:sp>
        <p:nvSpPr>
          <p:cNvPr id="2045" name="Google Shape;2045;p2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First, the textural nuances of dark-colored irides are not clearly resolved in the visible2 portion of the electromagnetic spectrum due to the absorption characteristics of the melanin that is found in the iris. </a:t>
            </a:r>
            <a:endParaRPr/>
          </a:p>
          <a:p>
            <a:pPr indent="-342900" lvl="0" marL="342900" rtl="0" algn="l">
              <a:spcBef>
                <a:spcPts val="640"/>
              </a:spcBef>
              <a:spcAft>
                <a:spcPts val="0"/>
              </a:spcAft>
              <a:buClr>
                <a:schemeClr val="dk1"/>
              </a:buClr>
              <a:buSzPts val="3200"/>
              <a:buChar char="•"/>
            </a:pPr>
            <a:r>
              <a:rPr lang="en-US"/>
              <a:t> color images of darkcolored irides do not clearly reveal the rich texture of the iris.</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2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51" name="Google Shape;2051;p2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This is illustrated in Figure 4.5. The three rows in this figure correspond to three different irides acquired using a multispectral camera. </a:t>
            </a:r>
            <a:endParaRPr/>
          </a:p>
          <a:p>
            <a:pPr indent="-342900" lvl="0" marL="342900" rtl="0" algn="l">
              <a:spcBef>
                <a:spcPts val="592"/>
              </a:spcBef>
              <a:spcAft>
                <a:spcPts val="0"/>
              </a:spcAft>
              <a:buClr>
                <a:schemeClr val="dk1"/>
              </a:buClr>
              <a:buSzPct val="100000"/>
              <a:buChar char="•"/>
            </a:pPr>
            <a:r>
              <a:rPr lang="en-US"/>
              <a:t>This camera captures the red, green, blue, and NIR spectra of each iris. </a:t>
            </a:r>
            <a:endParaRPr/>
          </a:p>
          <a:p>
            <a:pPr indent="-342900" lvl="0" marL="342900" rtl="0" algn="l">
              <a:spcBef>
                <a:spcPts val="592"/>
              </a:spcBef>
              <a:spcAft>
                <a:spcPts val="0"/>
              </a:spcAft>
              <a:buClr>
                <a:schemeClr val="dk1"/>
              </a:buClr>
              <a:buSzPct val="100000"/>
              <a:buChar char="•"/>
            </a:pPr>
            <a:r>
              <a:rPr lang="en-US"/>
              <a:t>The top row depicts a dark brown iris, the middle row a green iris, and the bottom row a light-blue iris. </a:t>
            </a:r>
            <a:endParaRPr/>
          </a:p>
          <a:p>
            <a:pPr indent="-342900" lvl="0" marL="342900" rtl="0" algn="l">
              <a:spcBef>
                <a:spcPts val="592"/>
              </a:spcBef>
              <a:spcAft>
                <a:spcPts val="0"/>
              </a:spcAft>
              <a:buClr>
                <a:schemeClr val="dk1"/>
              </a:buClr>
              <a:buSzPct val="100000"/>
              <a:buChar char="•"/>
            </a:pPr>
            <a:r>
              <a:rPr lang="en-US"/>
              <a:t>As can be seen in this figure, the textural details of the dark-brown iris are more evident in the NIR channel than in the red, green, or blue channels.</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2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58" name="Google Shape;2058;p27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NIR light cannot be perceived by the human eye.</a:t>
            </a:r>
            <a:endParaRPr/>
          </a:p>
          <a:p>
            <a:pPr indent="-342900" lvl="0" marL="342900" rtl="0" algn="l">
              <a:spcBef>
                <a:spcPts val="592"/>
              </a:spcBef>
              <a:spcAft>
                <a:spcPts val="0"/>
              </a:spcAft>
              <a:buClr>
                <a:schemeClr val="dk1"/>
              </a:buClr>
              <a:buSzPct val="100000"/>
              <a:buChar char="•"/>
            </a:pPr>
            <a:r>
              <a:rPr lang="en-US"/>
              <a:t> This ensures that the image acquisition process is non-intrusive, even when the eye is required to be inclose proximity to the sensor and the NIR light source. </a:t>
            </a:r>
            <a:endParaRPr/>
          </a:p>
          <a:p>
            <a:pPr indent="-342900" lvl="0" marL="342900" rtl="0" algn="l">
              <a:spcBef>
                <a:spcPts val="592"/>
              </a:spcBef>
              <a:spcAft>
                <a:spcPts val="0"/>
              </a:spcAft>
              <a:buClr>
                <a:schemeClr val="dk1"/>
              </a:buClr>
              <a:buSzPct val="100000"/>
              <a:buChar char="•"/>
            </a:pPr>
            <a:r>
              <a:rPr lang="en-US"/>
              <a:t>Typically, the source of NIR illumination is in the proximity of the subject to ensure that the illumination power is not unduly large as this can be harmful to the eye.</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2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different coloured iris.PNG" id="2064" name="Google Shape;2064;p279"/>
          <p:cNvPicPr preferRelativeResize="0"/>
          <p:nvPr>
            <p:ph idx="1" type="body"/>
          </p:nvPr>
        </p:nvPicPr>
        <p:blipFill rotWithShape="1">
          <a:blip r:embed="rId3">
            <a:alphaModFix/>
          </a:blip>
          <a:srcRect b="0" l="0" r="0" t="0"/>
          <a:stretch/>
        </p:blipFill>
        <p:spPr>
          <a:xfrm>
            <a:off x="1115616" y="1648310"/>
            <a:ext cx="6624736" cy="4429743"/>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2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70" name="Google Shape;2070;p2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Most systems acquire a series of NIR eye images from the subject and utilize quality measures to choose a subset of images (often just 1 image) for further processing.</a:t>
            </a:r>
            <a:endParaRPr/>
          </a:p>
          <a:p>
            <a:pPr indent="-342900" lvl="0" marL="342900" rtl="0" algn="l">
              <a:spcBef>
                <a:spcPts val="544"/>
              </a:spcBef>
              <a:spcAft>
                <a:spcPts val="0"/>
              </a:spcAft>
              <a:buClr>
                <a:schemeClr val="dk1"/>
              </a:buClr>
              <a:buSzPct val="100000"/>
              <a:buChar char="•"/>
            </a:pPr>
            <a:r>
              <a:rPr lang="en-US"/>
              <a:t>Most iris recognition systems expect 100 - 200 pixels across the iris in the radial direction for successful processing.</a:t>
            </a:r>
            <a:endParaRPr/>
          </a:p>
          <a:p>
            <a:pPr indent="-342900" lvl="0" marL="342900" rtl="0" algn="l">
              <a:spcBef>
                <a:spcPts val="544"/>
              </a:spcBef>
              <a:spcAft>
                <a:spcPts val="0"/>
              </a:spcAft>
              <a:buClr>
                <a:schemeClr val="dk1"/>
              </a:buClr>
              <a:buSzPct val="100000"/>
              <a:buChar char="•"/>
            </a:pPr>
            <a:r>
              <a:rPr lang="en-US"/>
              <a:t> Images of the iris can, however, be negatively impacted by several factors, including partially closed eyelids, intruding eyelashes, harsh or non-uniform illumination, low resolution, and extremely dilated or constricted pupil</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2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 segmentation</a:t>
            </a:r>
            <a:endParaRPr/>
          </a:p>
        </p:txBody>
      </p:sp>
      <p:sp>
        <p:nvSpPr>
          <p:cNvPr id="2076" name="Google Shape;2076;p28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process of locating and isolating the iris from such an image is known as iris localization or segmentation. </a:t>
            </a:r>
            <a:endParaRPr/>
          </a:p>
          <a:p>
            <a:pPr indent="-342900" lvl="0" marL="342900" rtl="0" algn="l">
              <a:spcBef>
                <a:spcPts val="640"/>
              </a:spcBef>
              <a:spcAft>
                <a:spcPts val="0"/>
              </a:spcAft>
              <a:buClr>
                <a:schemeClr val="dk1"/>
              </a:buClr>
              <a:buSzPts val="3200"/>
              <a:buChar char="•"/>
            </a:pPr>
            <a:r>
              <a:rPr lang="en-US"/>
              <a:t>The primary task of segmentation is to determine pixels in the image that correspond to the iris region.</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2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Iris segmentation is not an easy task for the following reasons:</a:t>
            </a:r>
            <a:endParaRPr/>
          </a:p>
        </p:txBody>
      </p:sp>
      <p:sp>
        <p:nvSpPr>
          <p:cNvPr id="2082" name="Google Shape;2082;p2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The iris texture exhibits a great degree of irregularity and its textural content varies substantially across eyes. Indeed, the iris could be viewed as a stochastic texture containing numerous “edge” like features that are randomly distributed on its anterior surface.</a:t>
            </a:r>
            <a:endParaRPr/>
          </a:p>
          <a:p>
            <a:pPr indent="-342900" lvl="0" marL="342900" rtl="0" algn="l">
              <a:spcBef>
                <a:spcPts val="496"/>
              </a:spcBef>
              <a:spcAft>
                <a:spcPts val="0"/>
              </a:spcAft>
              <a:buClr>
                <a:schemeClr val="dk1"/>
              </a:buClr>
              <a:buSzPct val="100000"/>
              <a:buChar char="•"/>
            </a:pPr>
            <a:r>
              <a:rPr lang="en-US"/>
              <a:t>The iris is an annular-like structure bounded by the pupil in its internal perimeter,  and the sclera and eyelids in its external perimeter. Incorrectly estimating these boundaries (contours) can result in the over-segmentation or under-segmentation of the iris entity.</a:t>
            </a:r>
            <a:endParaRPr/>
          </a:p>
          <a:p>
            <a:pPr indent="-342900" lvl="0" marL="342900" rtl="0" algn="l">
              <a:spcBef>
                <a:spcPts val="496"/>
              </a:spcBef>
              <a:spcAft>
                <a:spcPts val="0"/>
              </a:spcAft>
              <a:buClr>
                <a:schemeClr val="dk1"/>
              </a:buClr>
              <a:buSzPct val="100000"/>
              <a:buChar char="•"/>
            </a:pPr>
            <a:r>
              <a:rPr lang="en-US"/>
              <a:t>The iris texture may be partially occluded by eyelashes. The eyelashes protruding into the iris image can generate spurious edges and affect the segmentation process.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Block based Enhancement for palmprint</a:t>
            </a:r>
            <a:endParaRPr/>
          </a:p>
        </p:txBody>
      </p:sp>
      <p:pic>
        <p:nvPicPr>
          <p:cNvPr id="329" name="Google Shape;329;p40"/>
          <p:cNvPicPr preferRelativeResize="0"/>
          <p:nvPr/>
        </p:nvPicPr>
        <p:blipFill rotWithShape="1">
          <a:blip r:embed="rId3">
            <a:alphaModFix/>
          </a:blip>
          <a:srcRect b="0" l="0" r="0" t="0"/>
          <a:stretch/>
        </p:blipFill>
        <p:spPr>
          <a:xfrm>
            <a:off x="609600" y="2057400"/>
            <a:ext cx="1905000" cy="1905000"/>
          </a:xfrm>
          <a:prstGeom prst="rect">
            <a:avLst/>
          </a:prstGeom>
          <a:noFill/>
          <a:ln>
            <a:noFill/>
          </a:ln>
        </p:spPr>
      </p:pic>
      <p:pic>
        <p:nvPicPr>
          <p:cNvPr id="330" name="Google Shape;330;p40"/>
          <p:cNvPicPr preferRelativeResize="0"/>
          <p:nvPr/>
        </p:nvPicPr>
        <p:blipFill rotWithShape="1">
          <a:blip r:embed="rId4">
            <a:alphaModFix/>
          </a:blip>
          <a:srcRect b="0" l="0" r="0" t="0"/>
          <a:stretch/>
        </p:blipFill>
        <p:spPr>
          <a:xfrm>
            <a:off x="3505200" y="1981200"/>
            <a:ext cx="2057400" cy="2057400"/>
          </a:xfrm>
          <a:prstGeom prst="rect">
            <a:avLst/>
          </a:prstGeom>
          <a:noFill/>
          <a:ln>
            <a:noFill/>
          </a:ln>
        </p:spPr>
      </p:pic>
      <p:pic>
        <p:nvPicPr>
          <p:cNvPr id="331" name="Google Shape;331;p40"/>
          <p:cNvPicPr preferRelativeResize="0"/>
          <p:nvPr/>
        </p:nvPicPr>
        <p:blipFill rotWithShape="1">
          <a:blip r:embed="rId5">
            <a:alphaModFix/>
          </a:blip>
          <a:srcRect b="0" l="0" r="0" t="0"/>
          <a:stretch/>
        </p:blipFill>
        <p:spPr>
          <a:xfrm>
            <a:off x="6324600" y="1981200"/>
            <a:ext cx="2133600" cy="2198688"/>
          </a:xfrm>
          <a:prstGeom prst="rect">
            <a:avLst/>
          </a:prstGeom>
          <a:noFill/>
          <a:ln>
            <a:noFill/>
          </a:ln>
        </p:spPr>
      </p:pic>
      <p:sp>
        <p:nvSpPr>
          <p:cNvPr id="332" name="Google Shape;332;p40"/>
          <p:cNvSpPr txBox="1"/>
          <p:nvPr/>
        </p:nvSpPr>
        <p:spPr>
          <a:xfrm>
            <a:off x="381000" y="4191000"/>
            <a:ext cx="227488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Extracted Palm-print</a:t>
            </a:r>
            <a:endParaRPr/>
          </a:p>
        </p:txBody>
      </p:sp>
      <p:sp>
        <p:nvSpPr>
          <p:cNvPr id="333" name="Google Shape;333;p40"/>
          <p:cNvSpPr txBox="1"/>
          <p:nvPr/>
        </p:nvSpPr>
        <p:spPr>
          <a:xfrm>
            <a:off x="3352800" y="4114800"/>
            <a:ext cx="22860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Estimated Coarse Reflection</a:t>
            </a:r>
            <a:endParaRPr/>
          </a:p>
        </p:txBody>
      </p:sp>
      <p:sp>
        <p:nvSpPr>
          <p:cNvPr id="334" name="Google Shape;334;p40"/>
          <p:cNvSpPr/>
          <p:nvPr/>
        </p:nvSpPr>
        <p:spPr>
          <a:xfrm>
            <a:off x="6019800" y="4267200"/>
            <a:ext cx="2852738"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Uniform Brightness Image</a:t>
            </a:r>
            <a:endParaRPr/>
          </a:p>
        </p:txBody>
      </p:sp>
      <p:sp>
        <p:nvSpPr>
          <p:cNvPr id="335" name="Google Shape;335;p40"/>
          <p:cNvSpPr/>
          <p:nvPr/>
        </p:nvSpPr>
        <p:spPr>
          <a:xfrm>
            <a:off x="762000" y="5105400"/>
            <a:ext cx="7391400" cy="8302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NOTE: Performs well for textured images like iris and palmprint</a:t>
            </a:r>
            <a:endParaRPr/>
          </a:p>
        </p:txBody>
      </p:sp>
      <p:sp>
        <p:nvSpPr>
          <p:cNvPr id="336" name="Google Shape;336;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37" name="Google Shape;337;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2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i="1" lang="en-US"/>
              <a:t>Segmentation using the integro-differential operator</a:t>
            </a:r>
            <a:endParaRPr/>
          </a:p>
        </p:txBody>
      </p:sp>
      <p:pic>
        <p:nvPicPr>
          <p:cNvPr descr="F:\July 2020 -Dec 2020\biometrics\images\unit 2 images\segmentation.PNG" id="2088" name="Google Shape;2088;p283"/>
          <p:cNvPicPr preferRelativeResize="0"/>
          <p:nvPr>
            <p:ph idx="1" type="body"/>
          </p:nvPr>
        </p:nvPicPr>
        <p:blipFill rotWithShape="1">
          <a:blip r:embed="rId3">
            <a:alphaModFix/>
          </a:blip>
          <a:srcRect b="0" l="0" r="0" t="0"/>
          <a:stretch/>
        </p:blipFill>
        <p:spPr>
          <a:xfrm>
            <a:off x="323528" y="1700808"/>
            <a:ext cx="7848872" cy="3319822"/>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Segmentation by geodesic active contours </a:t>
            </a:r>
            <a:endParaRPr/>
          </a:p>
        </p:txBody>
      </p:sp>
      <p:pic>
        <p:nvPicPr>
          <p:cNvPr descr="F:\July 2020 -Dec 2020\biometrics\images\unit 2 images\integero iris.PNG" id="2094" name="Google Shape;2094;p284"/>
          <p:cNvPicPr preferRelativeResize="0"/>
          <p:nvPr>
            <p:ph idx="1" type="body"/>
          </p:nvPr>
        </p:nvPicPr>
        <p:blipFill rotWithShape="1">
          <a:blip r:embed="rId3">
            <a:alphaModFix/>
          </a:blip>
          <a:srcRect b="0" l="0" r="0" t="0"/>
          <a:stretch/>
        </p:blipFill>
        <p:spPr>
          <a:xfrm>
            <a:off x="1115616" y="1772816"/>
            <a:ext cx="7372829" cy="4104456"/>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2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i="1" lang="en-US"/>
              <a:t>Segmentation using Geodesic Active Contours (GAC)</a:t>
            </a:r>
            <a:endParaRPr/>
          </a:p>
        </p:txBody>
      </p:sp>
      <p:sp>
        <p:nvSpPr>
          <p:cNvPr id="2100" name="Google Shape;2100;p28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Active contour methods that can detect irregular boundaries. In this subsection, the use of Geodesic Active Contours (GAC) to detect the outer boundary of the iris.</a:t>
            </a:r>
            <a:endParaRPr/>
          </a:p>
          <a:p>
            <a:pPr indent="-342900" lvl="0" marL="342900" rtl="0" algn="l">
              <a:spcBef>
                <a:spcPts val="640"/>
              </a:spcBef>
              <a:spcAft>
                <a:spcPts val="0"/>
              </a:spcAft>
              <a:buClr>
                <a:schemeClr val="dk1"/>
              </a:buClr>
              <a:buSzPts val="3200"/>
              <a:buChar char="•"/>
            </a:pPr>
            <a:r>
              <a:rPr lang="en-US"/>
              <a:t>GAC combine energy minimization approach of classical snakes and geometric active contours based on curve evolution</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US"/>
              <a:t>Iris Normalization</a:t>
            </a:r>
            <a:endParaRPr/>
          </a:p>
        </p:txBody>
      </p:sp>
      <p:sp>
        <p:nvSpPr>
          <p:cNvPr id="2106" name="Google Shape;2106;p2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This normalization operation is performed by representing the segmented iris as a rectangular image, the rows of which correspond to concentric regions of the iris. This transformation is called Daugmans rubber sheet model </a:t>
            </a:r>
            <a:endParaRPr/>
          </a:p>
          <a:p>
            <a:pPr indent="-342900" lvl="0" marL="342900" rtl="0" algn="l">
              <a:spcBef>
                <a:spcPts val="592"/>
              </a:spcBef>
              <a:spcAft>
                <a:spcPts val="0"/>
              </a:spcAft>
              <a:buClr>
                <a:schemeClr val="dk1"/>
              </a:buClr>
              <a:buSzPct val="100000"/>
              <a:buChar char="•"/>
            </a:pPr>
            <a:r>
              <a:rPr lang="en-US"/>
              <a:t>It re-maps every point in the annular region between the two circular boundaries (viz.,the pupillary and limbus boundaries) to pseudo-polar coordinates (</a:t>
            </a:r>
            <a:r>
              <a:rPr i="1" lang="en-US"/>
              <a:t>r,</a:t>
            </a:r>
            <a:r>
              <a:rPr lang="en-US"/>
              <a:t>θ ), where </a:t>
            </a:r>
            <a:r>
              <a:rPr i="1" lang="en-US"/>
              <a:t>r ∈ </a:t>
            </a:r>
            <a:r>
              <a:rPr lang="en-US"/>
              <a:t>[0,1] and θ </a:t>
            </a:r>
            <a:r>
              <a:rPr i="1" lang="en-US"/>
              <a:t>∈ </a:t>
            </a:r>
            <a:r>
              <a:rPr lang="en-US"/>
              <a:t>[0,2π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2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normalisation.PNG" id="2112" name="Google Shape;2112;p287"/>
          <p:cNvPicPr preferRelativeResize="0"/>
          <p:nvPr>
            <p:ph idx="1" type="body"/>
          </p:nvPr>
        </p:nvPicPr>
        <p:blipFill rotWithShape="1">
          <a:blip r:embed="rId3">
            <a:alphaModFix/>
          </a:blip>
          <a:srcRect b="0" l="0" r="0" t="0"/>
          <a:stretch/>
        </p:blipFill>
        <p:spPr>
          <a:xfrm>
            <a:off x="1937970" y="2243705"/>
            <a:ext cx="5268060" cy="3238952"/>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remapping</a:t>
            </a:r>
            <a:endParaRPr/>
          </a:p>
        </p:txBody>
      </p:sp>
      <p:pic>
        <p:nvPicPr>
          <p:cNvPr descr="F:\July 2020 -Dec 2020\biometrics\images\unit 2 images\normal mapping iris.PNG" id="2118" name="Google Shape;2118;p288"/>
          <p:cNvPicPr preferRelativeResize="0"/>
          <p:nvPr>
            <p:ph idx="1" type="body"/>
          </p:nvPr>
        </p:nvPicPr>
        <p:blipFill rotWithShape="1">
          <a:blip r:embed="rId3">
            <a:alphaModFix/>
          </a:blip>
          <a:srcRect b="0" l="0" r="0" t="0"/>
          <a:stretch/>
        </p:blipFill>
        <p:spPr>
          <a:xfrm>
            <a:off x="179512" y="2204864"/>
            <a:ext cx="8568952" cy="4320480"/>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2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Iris encoding and matching</a:t>
            </a:r>
            <a:endParaRPr/>
          </a:p>
        </p:txBody>
      </p:sp>
      <p:sp>
        <p:nvSpPr>
          <p:cNvPr id="2124" name="Google Shape;2124;p2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process of extracting a numerical feature set from the iris is called iris encoding.</a:t>
            </a:r>
            <a:endParaRPr/>
          </a:p>
          <a:p>
            <a:pPr indent="-342900" lvl="0" marL="342900" rtl="0" algn="l">
              <a:spcBef>
                <a:spcPts val="640"/>
              </a:spcBef>
              <a:spcAft>
                <a:spcPts val="0"/>
              </a:spcAft>
              <a:buClr>
                <a:schemeClr val="dk1"/>
              </a:buClr>
              <a:buSzPts val="3200"/>
              <a:buChar char="•"/>
            </a:pPr>
            <a:r>
              <a:rPr lang="en-US"/>
              <a:t>To encode the normalized iris texture pattern, a two dimensional Gabor wavelet is usually convolved with the unwrapped iris image. A 2D Gabor wavelet, over an image domain</a:t>
            </a:r>
            <a:endParaRPr/>
          </a:p>
          <a:p>
            <a:pPr indent="-342900" lvl="0" marL="342900" rtl="0" algn="l">
              <a:spcBef>
                <a:spcPts val="640"/>
              </a:spcBef>
              <a:spcAft>
                <a:spcPts val="0"/>
              </a:spcAft>
              <a:buClr>
                <a:schemeClr val="dk1"/>
              </a:buClr>
              <a:buSzPts val="3200"/>
              <a:buChar char="•"/>
            </a:pPr>
            <a:r>
              <a:rPr lang="en-US"/>
              <a:t>(</a:t>
            </a:r>
            <a:r>
              <a:rPr i="1" lang="en-US"/>
              <a:t>x,y</a:t>
            </a:r>
            <a:r>
              <a:rPr lang="en-US"/>
              <a:t>), is given by</a:t>
            </a:r>
            <a:endParaRPr/>
          </a:p>
          <a:p>
            <a:pPr indent="0" lvl="0" marL="0" rtl="0" algn="l">
              <a:spcBef>
                <a:spcPts val="640"/>
              </a:spcBef>
              <a:spcAft>
                <a:spcPts val="0"/>
              </a:spcAft>
              <a:buClr>
                <a:schemeClr val="dk1"/>
              </a:buClr>
              <a:buSzPts val="3200"/>
              <a:buNone/>
            </a:pPr>
            <a:r>
              <a:t/>
            </a:r>
            <a:endParaRPr/>
          </a:p>
        </p:txBody>
      </p:sp>
      <p:pic>
        <p:nvPicPr>
          <p:cNvPr descr="F:\July 2020 -Dec 2020\biometrics\images\unit 2 images\ENCODING.PNG" id="2125" name="Google Shape;2125;p289"/>
          <p:cNvPicPr preferRelativeResize="0"/>
          <p:nvPr/>
        </p:nvPicPr>
        <p:blipFill rotWithShape="1">
          <a:blip r:embed="rId3">
            <a:alphaModFix/>
          </a:blip>
          <a:srcRect b="0" l="0" r="0" t="0"/>
          <a:stretch/>
        </p:blipFill>
        <p:spPr>
          <a:xfrm>
            <a:off x="1835696" y="5301208"/>
            <a:ext cx="6552728" cy="1296144"/>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2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NORMALISED HAMMING DISTANCE.PNG" id="2131" name="Google Shape;2131;p290"/>
          <p:cNvPicPr preferRelativeResize="0"/>
          <p:nvPr>
            <p:ph idx="1" type="body"/>
          </p:nvPr>
        </p:nvPicPr>
        <p:blipFill rotWithShape="1">
          <a:blip r:embed="rId3">
            <a:alphaModFix/>
          </a:blip>
          <a:srcRect b="0" l="0" r="0" t="0"/>
          <a:stretch/>
        </p:blipFill>
        <p:spPr>
          <a:xfrm>
            <a:off x="107504" y="1844824"/>
            <a:ext cx="8568952" cy="4536503"/>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2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137" name="Google Shape;2137;p2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normalized iris is processed using gabor wavelets and the resulting phasor response is quantized into a iris code.</a:t>
            </a:r>
            <a:endParaRPr/>
          </a:p>
          <a:p>
            <a:pPr indent="-342900" lvl="0" marL="342900" rtl="0" algn="l">
              <a:spcBef>
                <a:spcPts val="640"/>
              </a:spcBef>
              <a:spcAft>
                <a:spcPts val="0"/>
              </a:spcAft>
              <a:buClr>
                <a:schemeClr val="dk1"/>
              </a:buClr>
              <a:buSzPts val="3200"/>
              <a:buChar char="•"/>
            </a:pPr>
            <a:r>
              <a:rPr lang="en-US"/>
              <a:t>1-iris pixel</a:t>
            </a:r>
            <a:endParaRPr/>
          </a:p>
          <a:p>
            <a:pPr indent="-342900" lvl="0" marL="342900" rtl="0" algn="l">
              <a:spcBef>
                <a:spcPts val="640"/>
              </a:spcBef>
              <a:spcAft>
                <a:spcPts val="0"/>
              </a:spcAft>
              <a:buClr>
                <a:schemeClr val="dk1"/>
              </a:buClr>
              <a:buSzPts val="3200"/>
              <a:buChar char="•"/>
            </a:pPr>
            <a:r>
              <a:rPr lang="en-US"/>
              <a:t>0-non iris pixel</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2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Ear</a:t>
            </a:r>
            <a:endParaRPr/>
          </a:p>
        </p:txBody>
      </p:sp>
      <p:sp>
        <p:nvSpPr>
          <p:cNvPr id="2143" name="Google Shape;2143;p2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i="1" lang="en-US"/>
              <a:t>Ear recognition </a:t>
            </a:r>
            <a:endParaRPr/>
          </a:p>
          <a:p>
            <a:pPr indent="-342900" lvl="0" marL="342900" rtl="0" algn="l">
              <a:spcBef>
                <a:spcPts val="640"/>
              </a:spcBef>
              <a:spcAft>
                <a:spcPts val="0"/>
              </a:spcAft>
              <a:buClr>
                <a:schemeClr val="dk1"/>
              </a:buClr>
              <a:buSzPts val="3200"/>
              <a:buChar char="•"/>
            </a:pPr>
            <a:r>
              <a:rPr i="1" lang="en-US"/>
              <a:t>Ear detection</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Illumination Invariant Enhancement</a:t>
            </a:r>
            <a:endParaRPr/>
          </a:p>
        </p:txBody>
      </p:sp>
      <p:sp>
        <p:nvSpPr>
          <p:cNvPr id="344" name="Google Shape;344;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Obtain gamma corrected image from image </a:t>
            </a:r>
            <a:r>
              <a:rPr i="1" lang="en-US"/>
              <a:t>I</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480"/>
              </a:spcBef>
              <a:spcAft>
                <a:spcPts val="0"/>
              </a:spcAft>
              <a:buClr>
                <a:schemeClr val="dk1"/>
              </a:buClr>
              <a:buSzPts val="2400"/>
              <a:buFont typeface="Arial"/>
              <a:buNone/>
            </a:pPr>
            <a:r>
              <a:rPr lang="en-US" sz="2400">
                <a:latin typeface="Arial"/>
                <a:ea typeface="Arial"/>
                <a:cs typeface="Arial"/>
                <a:sym typeface="Arial"/>
              </a:rPr>
              <a:t>	</a:t>
            </a:r>
            <a:endParaRPr/>
          </a:p>
          <a:p>
            <a:pPr indent="-342900" lvl="0" marL="342900" rtl="0" algn="l">
              <a:spcBef>
                <a:spcPts val="480"/>
              </a:spcBef>
              <a:spcAft>
                <a:spcPts val="0"/>
              </a:spcAft>
              <a:buClr>
                <a:schemeClr val="dk1"/>
              </a:buClr>
              <a:buSzPts val="2400"/>
              <a:buFont typeface="Arial"/>
              <a:buNone/>
            </a:pPr>
            <a:r>
              <a:rPr lang="en-US" sz="2400">
                <a:latin typeface="Arial"/>
                <a:ea typeface="Arial"/>
                <a:cs typeface="Arial"/>
                <a:sym typeface="Arial"/>
              </a:rPr>
              <a:t>	</a:t>
            </a:r>
            <a:endParaRPr/>
          </a:p>
          <a:p>
            <a:pPr indent="-342900" lvl="0" marL="342900" rtl="0" algn="l">
              <a:spcBef>
                <a:spcPts val="480"/>
              </a:spcBef>
              <a:spcAft>
                <a:spcPts val="0"/>
              </a:spcAft>
              <a:buClr>
                <a:schemeClr val="dk1"/>
              </a:buClr>
              <a:buSzPts val="2400"/>
              <a:buFont typeface="Arial"/>
              <a:buNone/>
            </a:pPr>
            <a:r>
              <a:rPr lang="en-US" sz="2400">
                <a:latin typeface="Arial"/>
                <a:ea typeface="Arial"/>
                <a:cs typeface="Arial"/>
                <a:sym typeface="Arial"/>
              </a:rPr>
              <a:t>	where γ є [0,1] and </a:t>
            </a:r>
            <a:r>
              <a:rPr i="1" lang="en-US" sz="2400">
                <a:latin typeface="Arial"/>
                <a:ea typeface="Arial"/>
                <a:cs typeface="Arial"/>
                <a:sym typeface="Arial"/>
              </a:rPr>
              <a:t>I</a:t>
            </a:r>
            <a:r>
              <a:rPr baseline="-25000" i="1" lang="en-US" sz="2400">
                <a:latin typeface="Arial"/>
                <a:ea typeface="Arial"/>
                <a:cs typeface="Arial"/>
                <a:sym typeface="Arial"/>
              </a:rPr>
              <a:t>E</a:t>
            </a:r>
            <a:r>
              <a:rPr lang="en-US" sz="2400">
                <a:latin typeface="Arial"/>
                <a:ea typeface="Arial"/>
                <a:cs typeface="Arial"/>
                <a:sym typeface="Arial"/>
              </a:rPr>
              <a:t> is the enhanced image</a:t>
            </a:r>
            <a:endParaRPr/>
          </a:p>
          <a:p>
            <a:pPr indent="-139700" lvl="0" marL="342900" rtl="0" algn="l">
              <a:spcBef>
                <a:spcPts val="640"/>
              </a:spcBef>
              <a:spcAft>
                <a:spcPts val="0"/>
              </a:spcAft>
              <a:buClr>
                <a:schemeClr val="dk1"/>
              </a:buClr>
              <a:buSzPts val="3200"/>
              <a:buNone/>
            </a:pPr>
            <a:r>
              <a:t/>
            </a:r>
            <a:endParaRPr/>
          </a:p>
        </p:txBody>
      </p:sp>
      <p:sp>
        <p:nvSpPr>
          <p:cNvPr id="345" name="Google Shape;345;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47" name="Google Shape;347;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pic>
        <p:nvPicPr>
          <p:cNvPr id="348" name="Google Shape;348;p41"/>
          <p:cNvPicPr preferRelativeResize="0"/>
          <p:nvPr/>
        </p:nvPicPr>
        <p:blipFill rotWithShape="1">
          <a:blip r:embed="rId3">
            <a:alphaModFix/>
          </a:blip>
          <a:srcRect b="0" l="0" r="0" t="0"/>
          <a:stretch/>
        </p:blipFill>
        <p:spPr>
          <a:xfrm>
            <a:off x="2590800" y="2514600"/>
            <a:ext cx="3016250" cy="1219200"/>
          </a:xfrm>
          <a:prstGeom prst="rect">
            <a:avLst/>
          </a:prstGeom>
          <a:solidFill>
            <a:schemeClr val="lt1"/>
          </a:solidFill>
          <a:ln cap="flat" cmpd="sng" w="9525">
            <a:solidFill>
              <a:schemeClr val="lt1"/>
            </a:solidFill>
            <a:prstDash val="solid"/>
            <a:miter lim="800000"/>
            <a:headEnd len="sm" w="sm" type="none"/>
            <a:tailEnd len="sm" w="sm" type="none"/>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2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Ear</a:t>
            </a:r>
            <a:endParaRPr/>
          </a:p>
        </p:txBody>
      </p:sp>
      <p:sp>
        <p:nvSpPr>
          <p:cNvPr id="2149" name="Google Shape;2149;p2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human ear is observed to exhibit variations across individuals as assessed by the curves, surfaces, and geometric measurements pertaining to the visible portion of the ear, commonly referred to as the pinna. </a:t>
            </a:r>
            <a:endParaRPr/>
          </a:p>
          <a:p>
            <a:pPr indent="-342900" lvl="0" marL="342900" rtl="0" algn="l">
              <a:spcBef>
                <a:spcPts val="640"/>
              </a:spcBef>
              <a:spcAft>
                <a:spcPts val="0"/>
              </a:spcAft>
              <a:buClr>
                <a:schemeClr val="dk1"/>
              </a:buClr>
              <a:buSzPts val="3200"/>
              <a:buChar char="•"/>
            </a:pPr>
            <a:r>
              <a:rPr lang="en-US"/>
              <a:t>The structure of the pinna depicting various anatomical features can be seen in Figure 5.1.</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2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Ear offers several advantages</a:t>
            </a:r>
            <a:endParaRPr/>
          </a:p>
        </p:txBody>
      </p:sp>
      <p:sp>
        <p:nvSpPr>
          <p:cNvPr id="2155" name="Google Shape;2155;p2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US"/>
              <a:t> (a) the structure of the ear has been observed to be stable despite aging, and ear growth is almost linear after the age of four</a:t>
            </a:r>
            <a:endParaRPr/>
          </a:p>
          <a:p>
            <a:pPr indent="0" lvl="0" marL="0" rtl="0" algn="l">
              <a:spcBef>
                <a:spcPts val="640"/>
              </a:spcBef>
              <a:spcAft>
                <a:spcPts val="0"/>
              </a:spcAft>
              <a:buClr>
                <a:schemeClr val="dk1"/>
              </a:buClr>
              <a:buSzPts val="3200"/>
              <a:buNone/>
            </a:pPr>
            <a:r>
              <a:rPr lang="en-US"/>
              <a:t>(b) the ear, unlike other facial features, is minimally impacted by changes in facial expression; and </a:t>
            </a:r>
            <a:endParaRPr/>
          </a:p>
          <a:p>
            <a:pPr indent="0" lvl="0" marL="0" rtl="0" algn="l">
              <a:spcBef>
                <a:spcPts val="640"/>
              </a:spcBef>
              <a:spcAft>
                <a:spcPts val="0"/>
              </a:spcAft>
              <a:buClr>
                <a:schemeClr val="dk1"/>
              </a:buClr>
              <a:buSzPts val="3200"/>
              <a:buNone/>
            </a:pPr>
            <a:r>
              <a:rPr lang="en-US"/>
              <a:t>(c) image acquisition does not involve explicit</a:t>
            </a:r>
            <a:endParaRPr/>
          </a:p>
          <a:p>
            <a:pPr indent="0" lvl="0" marL="0" rtl="0" algn="l">
              <a:spcBef>
                <a:spcPts val="640"/>
              </a:spcBef>
              <a:spcAft>
                <a:spcPts val="0"/>
              </a:spcAft>
              <a:buClr>
                <a:schemeClr val="dk1"/>
              </a:buClr>
              <a:buSzPts val="3200"/>
              <a:buNone/>
            </a:pPr>
            <a:r>
              <a:rPr lang="en-US"/>
              <a:t>contact with the sensor.</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2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ear.PNG" id="2161" name="Google Shape;2161;p295"/>
          <p:cNvPicPr preferRelativeResize="0"/>
          <p:nvPr>
            <p:ph idx="1" type="body"/>
          </p:nvPr>
        </p:nvPicPr>
        <p:blipFill rotWithShape="1">
          <a:blip r:embed="rId3">
            <a:alphaModFix/>
          </a:blip>
          <a:srcRect b="0" l="0" r="0" t="0"/>
          <a:stretch/>
        </p:blipFill>
        <p:spPr>
          <a:xfrm>
            <a:off x="467544" y="1700808"/>
            <a:ext cx="7776864" cy="5157192"/>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2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EAR RECOGNITION SYSTEM</a:t>
            </a:r>
            <a:endParaRPr/>
          </a:p>
        </p:txBody>
      </p:sp>
      <p:sp>
        <p:nvSpPr>
          <p:cNvPr id="2167" name="Google Shape;2167;p29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A typical ear recognition system consists of the following components: </a:t>
            </a:r>
            <a:endParaRPr/>
          </a:p>
          <a:p>
            <a:pPr indent="0" lvl="0" marL="0" rtl="0" algn="l">
              <a:spcBef>
                <a:spcPts val="544"/>
              </a:spcBef>
              <a:spcAft>
                <a:spcPts val="0"/>
              </a:spcAft>
              <a:buClr>
                <a:schemeClr val="dk1"/>
              </a:buClr>
              <a:buSzPct val="100000"/>
              <a:buNone/>
            </a:pPr>
            <a:r>
              <a:rPr lang="en-US"/>
              <a:t>(a) An ear detection module (also known as segmentation) that localizes the position and spatial extent of the ear in an image</a:t>
            </a:r>
            <a:endParaRPr/>
          </a:p>
          <a:p>
            <a:pPr indent="0" lvl="0" marL="0" rtl="0" algn="l">
              <a:spcBef>
                <a:spcPts val="544"/>
              </a:spcBef>
              <a:spcAft>
                <a:spcPts val="0"/>
              </a:spcAft>
              <a:buClr>
                <a:schemeClr val="dk1"/>
              </a:buClr>
              <a:buSzPct val="100000"/>
              <a:buNone/>
            </a:pPr>
            <a:r>
              <a:rPr lang="en-US"/>
              <a:t>(b) a feature extraction module that extracts</a:t>
            </a:r>
            <a:endParaRPr/>
          </a:p>
          <a:p>
            <a:pPr indent="0" lvl="0" marL="0" rtl="0" algn="l">
              <a:spcBef>
                <a:spcPts val="544"/>
              </a:spcBef>
              <a:spcAft>
                <a:spcPts val="0"/>
              </a:spcAft>
              <a:buClr>
                <a:schemeClr val="dk1"/>
              </a:buClr>
              <a:buSzPct val="100000"/>
              <a:buNone/>
            </a:pPr>
            <a:r>
              <a:rPr lang="en-US"/>
              <a:t>discriminative features from the ear</a:t>
            </a:r>
            <a:endParaRPr/>
          </a:p>
          <a:p>
            <a:pPr indent="0" lvl="0" marL="0" rtl="0" algn="l">
              <a:spcBef>
                <a:spcPts val="544"/>
              </a:spcBef>
              <a:spcAft>
                <a:spcPts val="0"/>
              </a:spcAft>
              <a:buClr>
                <a:schemeClr val="dk1"/>
              </a:buClr>
              <a:buSzPct val="100000"/>
              <a:buNone/>
            </a:pPr>
            <a:r>
              <a:rPr lang="en-US"/>
              <a:t>(c) a matching module that compares the fea tures extracted from two ear images and generates a match score; and</a:t>
            </a:r>
            <a:endParaRPr/>
          </a:p>
          <a:p>
            <a:pPr indent="0" lvl="0" marL="0" rtl="0" algn="l">
              <a:spcBef>
                <a:spcPts val="544"/>
              </a:spcBef>
              <a:spcAft>
                <a:spcPts val="0"/>
              </a:spcAft>
              <a:buClr>
                <a:schemeClr val="dk1"/>
              </a:buClr>
              <a:buSzPct val="100000"/>
              <a:buNone/>
            </a:pPr>
            <a:r>
              <a:rPr lang="en-US"/>
              <a:t> (d) a decision module that processes the match score(s) and establishes the identity of the subject.</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2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Ear detection</a:t>
            </a:r>
            <a:endParaRPr/>
          </a:p>
        </p:txBody>
      </p:sp>
      <p:sp>
        <p:nvSpPr>
          <p:cNvPr id="2173" name="Google Shape;2173;p29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1. Template Matching</a:t>
            </a:r>
            <a:endParaRPr/>
          </a:p>
          <a:p>
            <a:pPr indent="-342900" lvl="0" marL="342900" rtl="0" algn="l">
              <a:spcBef>
                <a:spcPts val="640"/>
              </a:spcBef>
              <a:spcAft>
                <a:spcPts val="0"/>
              </a:spcAft>
              <a:buClr>
                <a:schemeClr val="dk1"/>
              </a:buClr>
              <a:buSzPts val="3200"/>
              <a:buChar char="•"/>
            </a:pPr>
            <a:r>
              <a:rPr lang="en-US"/>
              <a:t>2. Model-based Detection</a:t>
            </a:r>
            <a:endParaRPr/>
          </a:p>
          <a:p>
            <a:pPr indent="-342900" lvl="0" marL="342900" rtl="0" algn="l">
              <a:spcBef>
                <a:spcPts val="640"/>
              </a:spcBef>
              <a:spcAft>
                <a:spcPts val="0"/>
              </a:spcAft>
              <a:buClr>
                <a:schemeClr val="dk1"/>
              </a:buClr>
              <a:buSzPts val="3200"/>
              <a:buChar char="•"/>
            </a:pPr>
            <a:r>
              <a:rPr lang="en-US"/>
              <a:t>3. Morphological-operator-based Detection</a:t>
            </a:r>
            <a:endParaRPr/>
          </a:p>
          <a:p>
            <a:pPr indent="-342900" lvl="0" marL="342900" rtl="0" algn="l">
              <a:spcBef>
                <a:spcPts val="640"/>
              </a:spcBef>
              <a:spcAft>
                <a:spcPts val="0"/>
              </a:spcAft>
              <a:buClr>
                <a:schemeClr val="dk1"/>
              </a:buClr>
              <a:buSzPts val="3200"/>
              <a:buChar char="•"/>
            </a:pPr>
            <a:r>
              <a:rPr lang="en-US"/>
              <a:t>4. Face-geometry-based Detection</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2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TEMPLATE MATCHING</a:t>
            </a:r>
            <a:endParaRPr/>
          </a:p>
        </p:txBody>
      </p:sp>
      <p:sp>
        <p:nvSpPr>
          <p:cNvPr id="2179" name="Google Shape;2179;p29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Template Matching:</a:t>
            </a:r>
            <a:endParaRPr/>
          </a:p>
          <a:p>
            <a:pPr indent="-342900" lvl="0" marL="342900" rtl="0" algn="l">
              <a:spcBef>
                <a:spcPts val="592"/>
              </a:spcBef>
              <a:spcAft>
                <a:spcPts val="0"/>
              </a:spcAft>
              <a:buClr>
                <a:schemeClr val="dk1"/>
              </a:buClr>
              <a:buSzPct val="100000"/>
              <a:buChar char="•"/>
            </a:pPr>
            <a:r>
              <a:rPr lang="en-US"/>
              <a:t>In a template matching scheme, a template of a typical ear is constructed and is matched with each location in the query image. </a:t>
            </a:r>
            <a:endParaRPr/>
          </a:p>
          <a:p>
            <a:pPr indent="-342900" lvl="0" marL="342900" rtl="0" algn="l">
              <a:spcBef>
                <a:spcPts val="592"/>
              </a:spcBef>
              <a:spcAft>
                <a:spcPts val="0"/>
              </a:spcAft>
              <a:buClr>
                <a:schemeClr val="dk1"/>
              </a:buClr>
              <a:buSzPct val="100000"/>
              <a:buChar char="•"/>
            </a:pPr>
            <a:r>
              <a:rPr lang="en-US"/>
              <a:t>The location giving the highest score is considered as the region containing the ear. </a:t>
            </a:r>
            <a:endParaRPr/>
          </a:p>
          <a:p>
            <a:pPr indent="-342900" lvl="0" marL="342900" rtl="0" algn="l">
              <a:spcBef>
                <a:spcPts val="592"/>
              </a:spcBef>
              <a:spcAft>
                <a:spcPts val="0"/>
              </a:spcAft>
              <a:buClr>
                <a:schemeClr val="dk1"/>
              </a:buClr>
              <a:buSzPct val="100000"/>
              <a:buChar char="•"/>
            </a:pPr>
            <a:r>
              <a:rPr lang="en-US"/>
              <a:t>The template may consist of an edge image of the ear or a set of descriptors extracted from the ear such as the response to a set of filters or a histogram of shape curvatures in case a 3D image of the ear is being used for recognition</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2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Model based detection</a:t>
            </a:r>
            <a:endParaRPr/>
          </a:p>
        </p:txBody>
      </p:sp>
      <p:sp>
        <p:nvSpPr>
          <p:cNvPr id="2185" name="Google Shape;2185;p29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model-based detection technique assumes certain characteristics of the shape of the ear and tries to find regions that manifest such characteristics. </a:t>
            </a:r>
            <a:endParaRPr/>
          </a:p>
          <a:p>
            <a:pPr indent="-342900" lvl="0" marL="342900" rtl="0" algn="l">
              <a:spcBef>
                <a:spcPts val="640"/>
              </a:spcBef>
              <a:spcAft>
                <a:spcPts val="0"/>
              </a:spcAft>
              <a:buClr>
                <a:schemeClr val="dk1"/>
              </a:buClr>
              <a:buSzPts val="3200"/>
              <a:buChar char="•"/>
            </a:pPr>
            <a:r>
              <a:rPr lang="en-US"/>
              <a:t>The shape of the helix, for example, is usually elliptical so a generalized Hough transform tuned for detecting ellipses can be used to locate the ear in an edge image.</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3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Morphological-operator-based Detection</a:t>
            </a:r>
            <a:endParaRPr/>
          </a:p>
        </p:txBody>
      </p:sp>
      <p:sp>
        <p:nvSpPr>
          <p:cNvPr id="2191" name="Google Shape;2191;p3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Since the structure of the ear is usually more intricate than the structure of the remaining region in a profile face image, morphological transformations such as the Top-hat transformation can be used. </a:t>
            </a:r>
            <a:endParaRPr/>
          </a:p>
          <a:p>
            <a:pPr indent="-342900" lvl="0" marL="342900" rtl="0" algn="l">
              <a:spcBef>
                <a:spcPts val="640"/>
              </a:spcBef>
              <a:spcAft>
                <a:spcPts val="0"/>
              </a:spcAft>
              <a:buClr>
                <a:schemeClr val="dk1"/>
              </a:buClr>
              <a:buSzPts val="3200"/>
              <a:buChar char="•"/>
            </a:pPr>
            <a:r>
              <a:rPr lang="en-US"/>
              <a:t>A Top-hat transformation essentially subtracts a morphologically smoothened version of an image from itself, thereby highlighting finer details.</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3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tophat.png" id="2197" name="Google Shape;2197;p301"/>
          <p:cNvPicPr preferRelativeResize="0"/>
          <p:nvPr>
            <p:ph idx="1" type="body"/>
          </p:nvPr>
        </p:nvPicPr>
        <p:blipFill rotWithShape="1">
          <a:blip r:embed="rId3">
            <a:alphaModFix/>
          </a:blip>
          <a:srcRect b="0" l="0" r="0" t="0"/>
          <a:stretch/>
        </p:blipFill>
        <p:spPr>
          <a:xfrm>
            <a:off x="1187624" y="2204864"/>
            <a:ext cx="6068318" cy="3678932"/>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3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Face-geometry-based Detection</a:t>
            </a:r>
            <a:br>
              <a:rPr lang="en-US"/>
            </a:br>
            <a:endParaRPr/>
          </a:p>
        </p:txBody>
      </p:sp>
      <p:sp>
        <p:nvSpPr>
          <p:cNvPr id="2203" name="Google Shape;2203;p30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Since in a profile image the nose can be easily detected as the point with high curvature, it is possible to constrain the search for the ear in an appropriate location relative to the nose.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latin typeface="Arial"/>
                <a:ea typeface="Arial"/>
                <a:cs typeface="Arial"/>
                <a:sym typeface="Arial"/>
              </a:rPr>
              <a:t>Use Gaussian Filter on Image </a:t>
            </a:r>
            <a:r>
              <a:rPr i="1" lang="en-US" sz="2400">
                <a:latin typeface="Arial"/>
                <a:ea typeface="Arial"/>
                <a:cs typeface="Arial"/>
                <a:sym typeface="Arial"/>
              </a:rPr>
              <a:t>I</a:t>
            </a:r>
            <a:r>
              <a:rPr baseline="-25000" i="1" lang="en-US" sz="2400">
                <a:latin typeface="Arial"/>
                <a:ea typeface="Arial"/>
                <a:cs typeface="Arial"/>
                <a:sym typeface="Arial"/>
              </a:rPr>
              <a:t>E</a:t>
            </a:r>
            <a:endParaRPr sz="2400">
              <a:latin typeface="Arial"/>
              <a:ea typeface="Arial"/>
              <a:cs typeface="Arial"/>
              <a:sym typeface="Arial"/>
            </a:endParaRPr>
          </a:p>
          <a:p>
            <a:pPr indent="-215900" lvl="0" marL="342900" rtl="0" algn="l">
              <a:spcBef>
                <a:spcPts val="400"/>
              </a:spcBef>
              <a:spcAft>
                <a:spcPts val="0"/>
              </a:spcAft>
              <a:buClr>
                <a:schemeClr val="dk1"/>
              </a:buClr>
              <a:buSzPts val="2000"/>
              <a:buNone/>
            </a:pPr>
            <a:r>
              <a:t/>
            </a:r>
            <a:endParaRPr sz="2000">
              <a:solidFill>
                <a:srgbClr val="FFFFFF"/>
              </a:solidFill>
              <a:latin typeface="Arial"/>
              <a:ea typeface="Arial"/>
              <a:cs typeface="Arial"/>
              <a:sym typeface="Arial"/>
            </a:endParaRPr>
          </a:p>
          <a:p>
            <a:pPr indent="-215900" lvl="0" marL="342900" rtl="0" algn="l">
              <a:spcBef>
                <a:spcPts val="400"/>
              </a:spcBef>
              <a:spcAft>
                <a:spcPts val="0"/>
              </a:spcAft>
              <a:buClr>
                <a:schemeClr val="dk1"/>
              </a:buClr>
              <a:buSzPts val="2000"/>
              <a:buNone/>
            </a:pPr>
            <a:r>
              <a:t/>
            </a:r>
            <a:endParaRPr sz="2000">
              <a:solidFill>
                <a:srgbClr val="FFFFFF"/>
              </a:solidFill>
              <a:latin typeface="Arial"/>
              <a:ea typeface="Arial"/>
              <a:cs typeface="Arial"/>
              <a:sym typeface="Arial"/>
            </a:endParaRPr>
          </a:p>
          <a:p>
            <a:pPr indent="-215900" lvl="0" marL="342900" rtl="0" algn="l">
              <a:spcBef>
                <a:spcPts val="400"/>
              </a:spcBef>
              <a:spcAft>
                <a:spcPts val="0"/>
              </a:spcAft>
              <a:buClr>
                <a:schemeClr val="dk1"/>
              </a:buClr>
              <a:buSzPts val="2000"/>
              <a:buNone/>
            </a:pPr>
            <a:r>
              <a:t/>
            </a:r>
            <a:endParaRPr sz="2000">
              <a:solidFill>
                <a:srgbClr val="FFFFFF"/>
              </a:solidFill>
              <a:latin typeface="Arial"/>
              <a:ea typeface="Arial"/>
              <a:cs typeface="Arial"/>
              <a:sym typeface="Arial"/>
            </a:endParaRPr>
          </a:p>
          <a:p>
            <a:pPr indent="-342900" lvl="0" marL="342900" rtl="0" algn="l">
              <a:spcBef>
                <a:spcPts val="400"/>
              </a:spcBef>
              <a:spcAft>
                <a:spcPts val="0"/>
              </a:spcAft>
              <a:buClr>
                <a:srgbClr val="002060"/>
              </a:buClr>
              <a:buSzPts val="2000"/>
              <a:buFont typeface="Arial"/>
              <a:buNone/>
            </a:pPr>
            <a:r>
              <a:rPr lang="en-US" sz="2000">
                <a:solidFill>
                  <a:srgbClr val="002060"/>
                </a:solidFill>
                <a:latin typeface="Arial"/>
                <a:ea typeface="Arial"/>
                <a:cs typeface="Arial"/>
                <a:sym typeface="Arial"/>
              </a:rPr>
              <a:t>	where </a:t>
            </a:r>
            <a:r>
              <a:rPr i="1" lang="en-US" sz="2000">
                <a:solidFill>
                  <a:srgbClr val="002060"/>
                </a:solidFill>
                <a:latin typeface="Arial"/>
                <a:ea typeface="Arial"/>
                <a:cs typeface="Arial"/>
                <a:sym typeface="Arial"/>
              </a:rPr>
              <a:t>G(x,y,σ)</a:t>
            </a:r>
            <a:r>
              <a:rPr lang="en-US" sz="2000">
                <a:solidFill>
                  <a:srgbClr val="002060"/>
                </a:solidFill>
                <a:latin typeface="Arial"/>
                <a:ea typeface="Arial"/>
                <a:cs typeface="Arial"/>
                <a:sym typeface="Arial"/>
              </a:rPr>
              <a:t> is the Gaussian filter at scale σ</a:t>
            </a:r>
            <a:endParaRPr sz="2400">
              <a:solidFill>
                <a:srgbClr val="002060"/>
              </a:solidFill>
              <a:latin typeface="Arial"/>
              <a:ea typeface="Arial"/>
              <a:cs typeface="Arial"/>
              <a:sym typeface="Arial"/>
            </a:endParaRPr>
          </a:p>
          <a:p>
            <a:pPr indent="-190500" lvl="0" marL="342900" rtl="0" algn="l">
              <a:spcBef>
                <a:spcPts val="480"/>
              </a:spcBef>
              <a:spcAft>
                <a:spcPts val="0"/>
              </a:spcAft>
              <a:buClr>
                <a:schemeClr val="dk1"/>
              </a:buClr>
              <a:buSzPts val="2400"/>
              <a:buNone/>
            </a:pPr>
            <a:r>
              <a:t/>
            </a:r>
            <a:endParaRPr sz="2400">
              <a:latin typeface="Arial"/>
              <a:ea typeface="Arial"/>
              <a:cs typeface="Arial"/>
              <a:sym typeface="Arial"/>
            </a:endParaRPr>
          </a:p>
          <a:p>
            <a:pPr indent="-342900" lvl="0" marL="342900" rtl="0" algn="l">
              <a:spcBef>
                <a:spcPts val="480"/>
              </a:spcBef>
              <a:spcAft>
                <a:spcPts val="0"/>
              </a:spcAft>
              <a:buClr>
                <a:schemeClr val="dk1"/>
              </a:buClr>
              <a:buSzPts val="2400"/>
              <a:buChar char="•"/>
            </a:pPr>
            <a:r>
              <a:rPr lang="en-US" sz="2400">
                <a:latin typeface="Arial"/>
                <a:ea typeface="Arial"/>
                <a:cs typeface="Arial"/>
                <a:sym typeface="Arial"/>
              </a:rPr>
              <a:t>Obtain DOG image using difference of Gaussian filtered images at change in scale</a:t>
            </a:r>
            <a:endParaRPr/>
          </a:p>
          <a:p>
            <a:pPr indent="-139700" lvl="0" marL="342900" rtl="0" algn="l">
              <a:spcBef>
                <a:spcPts val="640"/>
              </a:spcBef>
              <a:spcAft>
                <a:spcPts val="0"/>
              </a:spcAft>
              <a:buClr>
                <a:schemeClr val="dk1"/>
              </a:buClr>
              <a:buSzPts val="3200"/>
              <a:buNone/>
            </a:pPr>
            <a:r>
              <a:t/>
            </a:r>
            <a:endParaRPr>
              <a:latin typeface="Arial"/>
              <a:ea typeface="Arial"/>
              <a:cs typeface="Arial"/>
              <a:sym typeface="Arial"/>
            </a:endParaRPr>
          </a:p>
          <a:p>
            <a:pPr indent="-139700" lvl="0" marL="342900" rtl="0" algn="l">
              <a:spcBef>
                <a:spcPts val="640"/>
              </a:spcBef>
              <a:spcAft>
                <a:spcPts val="0"/>
              </a:spcAft>
              <a:buClr>
                <a:schemeClr val="dk1"/>
              </a:buClr>
              <a:buSzPts val="3200"/>
              <a:buNone/>
            </a:pPr>
            <a:r>
              <a:t/>
            </a:r>
            <a:endParaRPr>
              <a:latin typeface="Arial"/>
              <a:ea typeface="Arial"/>
              <a:cs typeface="Arial"/>
              <a:sym typeface="Arial"/>
            </a:endParaRPr>
          </a:p>
        </p:txBody>
      </p:sp>
      <p:sp>
        <p:nvSpPr>
          <p:cNvPr id="354" name="Google Shape;35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5" name="Google Shape;355;p42"/>
          <p:cNvPicPr preferRelativeResize="0"/>
          <p:nvPr/>
        </p:nvPicPr>
        <p:blipFill rotWithShape="1">
          <a:blip r:embed="rId3">
            <a:alphaModFix/>
          </a:blip>
          <a:srcRect b="0" l="0" r="0" t="0"/>
          <a:stretch/>
        </p:blipFill>
        <p:spPr>
          <a:xfrm>
            <a:off x="1828800" y="2286000"/>
            <a:ext cx="5727700" cy="685800"/>
          </a:xfrm>
          <a:prstGeom prst="rect">
            <a:avLst/>
          </a:prstGeom>
          <a:solidFill>
            <a:schemeClr val="lt1"/>
          </a:solidFill>
          <a:ln cap="flat" cmpd="sng" w="9525">
            <a:solidFill>
              <a:schemeClr val="lt1"/>
            </a:solidFill>
            <a:prstDash val="solid"/>
            <a:miter lim="800000"/>
            <a:headEnd len="sm" w="sm" type="none"/>
            <a:tailEnd len="sm" w="sm" type="none"/>
          </a:ln>
        </p:spPr>
      </p:pic>
      <p:pic>
        <p:nvPicPr>
          <p:cNvPr id="356" name="Google Shape;356;p42"/>
          <p:cNvPicPr preferRelativeResize="0"/>
          <p:nvPr/>
        </p:nvPicPr>
        <p:blipFill rotWithShape="1">
          <a:blip r:embed="rId4">
            <a:alphaModFix/>
          </a:blip>
          <a:srcRect b="0" l="0" r="0" t="0"/>
          <a:stretch/>
        </p:blipFill>
        <p:spPr>
          <a:xfrm>
            <a:off x="1752600" y="4953000"/>
            <a:ext cx="5737225" cy="609600"/>
          </a:xfrm>
          <a:prstGeom prst="rect">
            <a:avLst/>
          </a:prstGeom>
          <a:solidFill>
            <a:schemeClr val="lt1"/>
          </a:solidFill>
          <a:ln cap="flat" cmpd="sng" w="9525">
            <a:solidFill>
              <a:schemeClr val="lt1"/>
            </a:solidFill>
            <a:prstDash val="solid"/>
            <a:miter lim="800000"/>
            <a:headEnd len="sm" w="sm" type="none"/>
            <a:tailEnd len="sm" w="sm" type="none"/>
          </a:ln>
        </p:spPr>
      </p:pic>
      <p:sp>
        <p:nvSpPr>
          <p:cNvPr id="357" name="Google Shape;357;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58" name="Google Shape;358;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3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Ear recognition</a:t>
            </a:r>
            <a:endParaRPr/>
          </a:p>
        </p:txBody>
      </p:sp>
      <p:sp>
        <p:nvSpPr>
          <p:cNvPr id="2209" name="Google Shape;2209;p3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1. Subspace analysis-based techniques</a:t>
            </a:r>
            <a:endParaRPr/>
          </a:p>
          <a:p>
            <a:pPr indent="-342900" lvl="0" marL="342900" rtl="0" algn="l">
              <a:spcBef>
                <a:spcPts val="640"/>
              </a:spcBef>
              <a:spcAft>
                <a:spcPts val="0"/>
              </a:spcAft>
              <a:buClr>
                <a:schemeClr val="dk1"/>
              </a:buClr>
              <a:buSzPts val="3200"/>
              <a:buChar char="•"/>
            </a:pPr>
            <a:r>
              <a:rPr lang="en-US"/>
              <a:t>2. Sparse representation-based techniques</a:t>
            </a:r>
            <a:endParaRPr/>
          </a:p>
          <a:p>
            <a:pPr indent="-342900" lvl="0" marL="342900" rtl="0" algn="l">
              <a:spcBef>
                <a:spcPts val="640"/>
              </a:spcBef>
              <a:spcAft>
                <a:spcPts val="0"/>
              </a:spcAft>
              <a:buClr>
                <a:schemeClr val="dk1"/>
              </a:buClr>
              <a:buSzPts val="3200"/>
              <a:buChar char="•"/>
            </a:pPr>
            <a:r>
              <a:rPr lang="en-US"/>
              <a:t>3. Point set matching-based techniques</a:t>
            </a:r>
            <a:endParaRPr/>
          </a:p>
          <a:p>
            <a:pPr indent="-342900" lvl="0" marL="342900" rtl="0" algn="l">
              <a:spcBef>
                <a:spcPts val="640"/>
              </a:spcBef>
              <a:spcAft>
                <a:spcPts val="0"/>
              </a:spcAft>
              <a:buClr>
                <a:schemeClr val="dk1"/>
              </a:buClr>
              <a:buSzPts val="3200"/>
              <a:buChar char="•"/>
            </a:pPr>
            <a:r>
              <a:rPr lang="en-US"/>
              <a:t>4. Image filtering-based techniques</a:t>
            </a:r>
            <a:endParaRPr/>
          </a:p>
          <a:p>
            <a:pPr indent="-342900" lvl="0" marL="342900" rtl="0" algn="l">
              <a:spcBef>
                <a:spcPts val="640"/>
              </a:spcBef>
              <a:spcAft>
                <a:spcPts val="0"/>
              </a:spcAft>
              <a:buClr>
                <a:schemeClr val="dk1"/>
              </a:buClr>
              <a:buSzPts val="3200"/>
              <a:buChar char="•"/>
            </a:pPr>
            <a:r>
              <a:rPr lang="en-US"/>
              <a:t>5. Geometric measurements-based techniques</a:t>
            </a:r>
            <a:endParaRPr/>
          </a:p>
          <a:p>
            <a:pPr indent="-342900" lvl="0" marL="342900" rtl="0" algn="l">
              <a:spcBef>
                <a:spcPts val="640"/>
              </a:spcBef>
              <a:spcAft>
                <a:spcPts val="0"/>
              </a:spcAft>
              <a:buClr>
                <a:schemeClr val="dk1"/>
              </a:buClr>
              <a:buSzPts val="3200"/>
              <a:buChar char="•"/>
            </a:pPr>
            <a:r>
              <a:rPr lang="en-US"/>
              <a:t>6. Transformation-based techniques</a:t>
            </a:r>
            <a:endParaRPr/>
          </a:p>
          <a:p>
            <a:pPr indent="-342900" lvl="0" marL="342900" rtl="0" algn="l">
              <a:spcBef>
                <a:spcPts val="640"/>
              </a:spcBef>
              <a:spcAft>
                <a:spcPts val="0"/>
              </a:spcAft>
              <a:buClr>
                <a:schemeClr val="dk1"/>
              </a:buClr>
              <a:buSzPts val="3200"/>
              <a:buChar char="•"/>
            </a:pPr>
            <a:r>
              <a:rPr lang="en-US"/>
              <a:t>7. 3D techniques</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3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Subspace analysis-based techniques</a:t>
            </a:r>
            <a:br>
              <a:rPr lang="en-US"/>
            </a:br>
            <a:endParaRPr b="1"/>
          </a:p>
        </p:txBody>
      </p:sp>
      <p:sp>
        <p:nvSpPr>
          <p:cNvPr id="2215" name="Google Shape;2215;p30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projecting the ear image onto a set of principal</a:t>
            </a:r>
            <a:endParaRPr/>
          </a:p>
          <a:p>
            <a:pPr indent="0" lvl="0" marL="0" rtl="0" algn="l">
              <a:spcBef>
                <a:spcPts val="592"/>
              </a:spcBef>
              <a:spcAft>
                <a:spcPts val="0"/>
              </a:spcAft>
              <a:buClr>
                <a:schemeClr val="dk1"/>
              </a:buClr>
              <a:buSzPct val="100000"/>
              <a:buNone/>
            </a:pPr>
            <a:r>
              <a:rPr lang="en-US"/>
              <a:t>directions is an effective way to obtain a salient and compact representation of an ear. </a:t>
            </a:r>
            <a:endParaRPr/>
          </a:p>
          <a:p>
            <a:pPr indent="-342900" lvl="0" marL="342900" rtl="0" algn="l">
              <a:spcBef>
                <a:spcPts val="592"/>
              </a:spcBef>
              <a:spcAft>
                <a:spcPts val="0"/>
              </a:spcAft>
              <a:buClr>
                <a:schemeClr val="dk1"/>
              </a:buClr>
              <a:buSzPct val="100000"/>
              <a:buChar char="•"/>
            </a:pPr>
            <a:r>
              <a:rPr lang="en-US"/>
              <a:t>Subspace projection techniques such as PCA, ICA, and LDA have been successfully used in literature for matching ear images.</a:t>
            </a:r>
            <a:endParaRPr/>
          </a:p>
          <a:p>
            <a:pPr indent="-342900" lvl="0" marL="342900" rtl="0" algn="l">
              <a:spcBef>
                <a:spcPts val="592"/>
              </a:spcBef>
              <a:spcAft>
                <a:spcPts val="0"/>
              </a:spcAft>
              <a:buClr>
                <a:schemeClr val="dk1"/>
              </a:buClr>
              <a:buSzPct val="100000"/>
              <a:buChar char="•"/>
            </a:pPr>
            <a:r>
              <a:rPr lang="en-US"/>
              <a:t>Manifold learning based techniques such as Locally Linear Embedding (LLE) and Kernel PCA have also been used to perform ear recognition.</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3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Sparse representation-based techniques</a:t>
            </a:r>
            <a:endParaRPr/>
          </a:p>
        </p:txBody>
      </p:sp>
      <p:sp>
        <p:nvSpPr>
          <p:cNvPr id="2221" name="Google Shape;2221;p30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Optimization techniques that minimize L-1 norm of the distance vector between the transformed query and all the transformed templates in a database have been shown to provide high recognition accuracy in object recognition studies. </a:t>
            </a:r>
            <a:endParaRPr/>
          </a:p>
          <a:p>
            <a:pPr indent="-342900" lvl="0" marL="342900" rtl="0" algn="l">
              <a:spcBef>
                <a:spcPts val="640"/>
              </a:spcBef>
              <a:spcAft>
                <a:spcPts val="0"/>
              </a:spcAft>
              <a:buClr>
                <a:schemeClr val="dk1"/>
              </a:buClr>
              <a:buSzPts val="3200"/>
              <a:buChar char="•"/>
            </a:pPr>
            <a:r>
              <a:rPr lang="en-US"/>
              <a:t>This technique has also been successfully used for ear recognition.</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3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Point set matching-based techniques</a:t>
            </a:r>
            <a:br>
              <a:rPr lang="en-US"/>
            </a:br>
            <a:endParaRPr/>
          </a:p>
        </p:txBody>
      </p:sp>
      <p:sp>
        <p:nvSpPr>
          <p:cNvPr id="2227" name="Google Shape;2227;p30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Elastic bunch graph matching is an effective technique to recognize faces based on responses to a bank of Gabor filters at some fiducial points on the face. </a:t>
            </a:r>
            <a:endParaRPr/>
          </a:p>
          <a:p>
            <a:pPr indent="-342900" lvl="0" marL="342900" rtl="0" algn="l">
              <a:spcBef>
                <a:spcPts val="544"/>
              </a:spcBef>
              <a:spcAft>
                <a:spcPts val="0"/>
              </a:spcAft>
              <a:buClr>
                <a:schemeClr val="dk1"/>
              </a:buClr>
              <a:buSzPct val="100000"/>
              <a:buChar char="•"/>
            </a:pPr>
            <a:r>
              <a:rPr lang="en-US"/>
              <a:t>This technique has also been successfully used for matching ear images where a number of landmark points can be easily detected, thanks to its complex structure.</a:t>
            </a:r>
            <a:endParaRPr/>
          </a:p>
          <a:p>
            <a:pPr indent="-342900" lvl="0" marL="342900" rtl="0" algn="l">
              <a:spcBef>
                <a:spcPts val="544"/>
              </a:spcBef>
              <a:spcAft>
                <a:spcPts val="0"/>
              </a:spcAft>
              <a:buClr>
                <a:schemeClr val="dk1"/>
              </a:buClr>
              <a:buSzPct val="100000"/>
              <a:buChar char="•"/>
            </a:pPr>
            <a:r>
              <a:rPr lang="en-US"/>
              <a:t>Scale Invariant Feature Transform (SIFT) is a well known technique for matching two images where a set of salient points can be reliably and repeatably extracted</a:t>
            </a:r>
            <a:endParaRPr/>
          </a:p>
          <a:p>
            <a:pPr indent="0" lvl="0" marL="0" rtl="0" algn="l">
              <a:spcBef>
                <a:spcPts val="544"/>
              </a:spcBef>
              <a:spcAft>
                <a:spcPts val="0"/>
              </a:spcAft>
              <a:buClr>
                <a:schemeClr val="dk1"/>
              </a:buClr>
              <a:buSzPct val="100000"/>
              <a:buNone/>
            </a:pPr>
            <a:r>
              <a:rPr lang="en-US"/>
              <a:t>from them.</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3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sift features.PNG" id="2233" name="Google Shape;2233;p307"/>
          <p:cNvPicPr preferRelativeResize="0"/>
          <p:nvPr>
            <p:ph idx="1" type="body"/>
          </p:nvPr>
        </p:nvPicPr>
        <p:blipFill rotWithShape="1">
          <a:blip r:embed="rId3">
            <a:alphaModFix/>
          </a:blip>
          <a:srcRect b="0" l="0" r="0" t="0"/>
          <a:stretch/>
        </p:blipFill>
        <p:spPr>
          <a:xfrm>
            <a:off x="467544" y="1988840"/>
            <a:ext cx="7776864" cy="410445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3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Image filtering-based techniques</a:t>
            </a:r>
            <a:br>
              <a:rPr lang="en-US"/>
            </a:br>
            <a:endParaRPr/>
          </a:p>
        </p:txBody>
      </p:sp>
      <p:sp>
        <p:nvSpPr>
          <p:cNvPr id="2239" name="Google Shape;2239;p3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certain techniques, the ear image is first enhanced to highlight the discriminative  features and suppress the noise. </a:t>
            </a:r>
            <a:endParaRPr/>
          </a:p>
          <a:p>
            <a:pPr indent="-342900" lvl="0" marL="342900" rtl="0" algn="l">
              <a:spcBef>
                <a:spcPts val="640"/>
              </a:spcBef>
              <a:spcAft>
                <a:spcPts val="0"/>
              </a:spcAft>
              <a:buClr>
                <a:schemeClr val="dk1"/>
              </a:buClr>
              <a:buSzPts val="3200"/>
              <a:buChar char="•"/>
            </a:pPr>
            <a:r>
              <a:rPr lang="en-US"/>
              <a:t>Two common techniques that use this basic</a:t>
            </a:r>
            <a:endParaRPr/>
          </a:p>
          <a:p>
            <a:pPr indent="-342900" lvl="0" marL="342900" rtl="0" algn="l">
              <a:spcBef>
                <a:spcPts val="640"/>
              </a:spcBef>
              <a:spcAft>
                <a:spcPts val="0"/>
              </a:spcAft>
              <a:buClr>
                <a:schemeClr val="dk1"/>
              </a:buClr>
              <a:buSzPts val="3200"/>
              <a:buChar char="•"/>
            </a:pPr>
            <a:r>
              <a:rPr lang="en-US"/>
              <a:t>procedure are</a:t>
            </a:r>
            <a:endParaRPr/>
          </a:p>
          <a:p>
            <a:pPr indent="-514350" lvl="0" marL="514350" rtl="0" algn="l">
              <a:spcBef>
                <a:spcPts val="640"/>
              </a:spcBef>
              <a:spcAft>
                <a:spcPts val="0"/>
              </a:spcAft>
              <a:buClr>
                <a:schemeClr val="dk1"/>
              </a:buClr>
              <a:buSzPts val="3200"/>
              <a:buAutoNum type="alphaLcParenR"/>
            </a:pPr>
            <a:r>
              <a:rPr lang="en-US"/>
              <a:t>force field transformation and </a:t>
            </a:r>
            <a:endParaRPr/>
          </a:p>
          <a:p>
            <a:pPr indent="-514350" lvl="0" marL="514350" rtl="0" algn="l">
              <a:spcBef>
                <a:spcPts val="640"/>
              </a:spcBef>
              <a:spcAft>
                <a:spcPts val="0"/>
              </a:spcAft>
              <a:buClr>
                <a:schemeClr val="dk1"/>
              </a:buClr>
              <a:buSzPts val="3200"/>
              <a:buAutoNum type="alphaLcParenR"/>
            </a:pPr>
            <a:r>
              <a:rPr lang="en-US"/>
              <a:t>local binary patterns</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3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Force field transformation:</a:t>
            </a:r>
            <a:br>
              <a:rPr lang="en-US"/>
            </a:br>
            <a:endParaRPr/>
          </a:p>
        </p:txBody>
      </p:sp>
      <p:sp>
        <p:nvSpPr>
          <p:cNvPr id="2245" name="Google Shape;2245;p30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a. A force field transformation essentially obtains the intensity of the forces at each location in the image where each pixel is considered as a source of the force with intensity proportional to its value. </a:t>
            </a:r>
            <a:endParaRPr/>
          </a:p>
          <a:p>
            <a:pPr indent="-342900" lvl="0" marL="342900" rtl="0" algn="l">
              <a:spcBef>
                <a:spcPts val="544"/>
              </a:spcBef>
              <a:spcAft>
                <a:spcPts val="0"/>
              </a:spcAft>
              <a:buClr>
                <a:schemeClr val="dk1"/>
              </a:buClr>
              <a:buSzPct val="100000"/>
              <a:buChar char="•"/>
            </a:pPr>
            <a:r>
              <a:rPr lang="en-US"/>
              <a:t>Force field transformation has been shown to effectively remove the noise in the ear image leading to significant improvement in recognition accuracy. </a:t>
            </a:r>
            <a:endParaRPr/>
          </a:p>
          <a:p>
            <a:pPr indent="-342900" lvl="0" marL="342900" rtl="0" algn="l">
              <a:spcBef>
                <a:spcPts val="544"/>
              </a:spcBef>
              <a:spcAft>
                <a:spcPts val="0"/>
              </a:spcAft>
              <a:buClr>
                <a:schemeClr val="dk1"/>
              </a:buClr>
              <a:buSzPct val="100000"/>
              <a:buChar char="•"/>
            </a:pPr>
            <a:r>
              <a:rPr lang="en-US"/>
              <a:t>Further, a set of lines indicating the gradients of this force field can be extracted and used for matching. See</a:t>
            </a:r>
            <a:endParaRPr/>
          </a:p>
          <a:p>
            <a:pPr indent="-342900" lvl="0" marL="342900" rtl="0" algn="l">
              <a:spcBef>
                <a:spcPts val="544"/>
              </a:spcBef>
              <a:spcAft>
                <a:spcPts val="0"/>
              </a:spcAft>
              <a:buClr>
                <a:schemeClr val="dk1"/>
              </a:buClr>
              <a:buSzPct val="100000"/>
              <a:buChar char="•"/>
            </a:pPr>
            <a:r>
              <a:rPr lang="en-US"/>
              <a:t>Figure 5.3 for a depiction of force field extracted from an ear image with the force field lines marked.</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3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2 images\forcefield.PNG" id="2251" name="Google Shape;2251;p310"/>
          <p:cNvPicPr preferRelativeResize="0"/>
          <p:nvPr>
            <p:ph idx="1" type="body"/>
          </p:nvPr>
        </p:nvPicPr>
        <p:blipFill rotWithShape="1">
          <a:blip r:embed="rId3">
            <a:alphaModFix/>
          </a:blip>
          <a:srcRect b="0" l="0" r="0" t="0"/>
          <a:stretch/>
        </p:blipFill>
        <p:spPr>
          <a:xfrm>
            <a:off x="971600" y="2348880"/>
            <a:ext cx="7488832" cy="4248472"/>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3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Local binary patterns:</a:t>
            </a:r>
            <a:br>
              <a:rPr lang="en-US"/>
            </a:br>
            <a:endParaRPr/>
          </a:p>
        </p:txBody>
      </p:sp>
      <p:sp>
        <p:nvSpPr>
          <p:cNvPr id="2257" name="Google Shape;2257;p3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Local binary patterns essentially characterize each pixel based on variation of intensity of that pixel along a set of directions. </a:t>
            </a:r>
            <a:endParaRPr/>
          </a:p>
          <a:p>
            <a:pPr indent="-342900" lvl="0" marL="342900" rtl="0" algn="l">
              <a:spcBef>
                <a:spcPts val="544"/>
              </a:spcBef>
              <a:spcAft>
                <a:spcPts val="0"/>
              </a:spcAft>
              <a:buClr>
                <a:schemeClr val="dk1"/>
              </a:buClr>
              <a:buSzPct val="100000"/>
              <a:buChar char="•"/>
            </a:pPr>
            <a:r>
              <a:rPr lang="en-US"/>
              <a:t>The variation along each direction is encoded as a single bit indicating whether the intensity is increasing or decreasing, and the set of bits associated with each direction is used to obtain an integer value for each pixel. </a:t>
            </a:r>
            <a:endParaRPr/>
          </a:p>
          <a:p>
            <a:pPr indent="-342900" lvl="0" marL="342900" rtl="0" algn="l">
              <a:spcBef>
                <a:spcPts val="544"/>
              </a:spcBef>
              <a:spcAft>
                <a:spcPts val="0"/>
              </a:spcAft>
              <a:buClr>
                <a:schemeClr val="dk1"/>
              </a:buClr>
              <a:buSzPct val="100000"/>
              <a:buChar char="•"/>
            </a:pPr>
            <a:r>
              <a:rPr lang="en-US"/>
              <a:t>Such a transformation effectively reduces the effect of illumination variations and other sources of noise, thereby generating an enhanced image which can be used for robust matching.</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3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br>
              <a:rPr lang="en-US"/>
            </a:br>
            <a:r>
              <a:rPr lang="en-US"/>
              <a:t>Geometric measurements-based techniques:</a:t>
            </a:r>
            <a:br>
              <a:rPr lang="en-US"/>
            </a:br>
            <a:endParaRPr/>
          </a:p>
        </p:txBody>
      </p:sp>
      <p:sp>
        <p:nvSpPr>
          <p:cNvPr id="2263" name="Google Shape;2263;p3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Features obtained by measuring certain geometric characteristics of the ear can also be used as a set of discriminative features. </a:t>
            </a:r>
            <a:endParaRPr/>
          </a:p>
          <a:p>
            <a:pPr indent="-342900" lvl="0" marL="342900" rtl="0" algn="l">
              <a:spcBef>
                <a:spcPts val="592"/>
              </a:spcBef>
              <a:spcAft>
                <a:spcPts val="0"/>
              </a:spcAft>
              <a:buClr>
                <a:schemeClr val="dk1"/>
              </a:buClr>
              <a:buSzPct val="100000"/>
              <a:buChar char="•"/>
            </a:pPr>
            <a:r>
              <a:rPr lang="en-US"/>
              <a:t>As an example, the centroid of a near image obtained from its edge image can be used as a center to draw concentric circles with pre-specified radii. </a:t>
            </a:r>
            <a:endParaRPr/>
          </a:p>
          <a:p>
            <a:pPr indent="-342900" lvl="0" marL="342900" rtl="0" algn="l">
              <a:spcBef>
                <a:spcPts val="592"/>
              </a:spcBef>
              <a:spcAft>
                <a:spcPts val="0"/>
              </a:spcAft>
              <a:buClr>
                <a:schemeClr val="dk1"/>
              </a:buClr>
              <a:buSzPct val="100000"/>
              <a:buChar char="•"/>
            </a:pPr>
            <a:r>
              <a:rPr lang="en-US"/>
              <a:t>Various measurements, such as number of points on a circle intersecting the edge image or distance between two consecutive intersections, can be used as a feature vector.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08" name="Google Shape;108;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i="1" lang="en-US"/>
              <a:t>Fingerprint  Recognition and acquisition</a:t>
            </a:r>
            <a:endParaRPr/>
          </a:p>
          <a:p>
            <a:pPr indent="-342900" lvl="0" marL="342900" rtl="0" algn="l">
              <a:spcBef>
                <a:spcPts val="544"/>
              </a:spcBef>
              <a:spcAft>
                <a:spcPts val="0"/>
              </a:spcAft>
              <a:buClr>
                <a:schemeClr val="dk1"/>
              </a:buClr>
              <a:buSzPct val="100000"/>
              <a:buChar char="•"/>
            </a:pPr>
            <a:r>
              <a:rPr i="1" lang="en-US"/>
              <a:t>Fingerprint features, matching and synthesis</a:t>
            </a:r>
            <a:endParaRPr/>
          </a:p>
          <a:p>
            <a:pPr indent="-342900" lvl="0" marL="342900" rtl="0" algn="l">
              <a:spcBef>
                <a:spcPts val="544"/>
              </a:spcBef>
              <a:spcAft>
                <a:spcPts val="0"/>
              </a:spcAft>
              <a:buClr>
                <a:schemeClr val="dk1"/>
              </a:buClr>
              <a:buSzPct val="100000"/>
              <a:buChar char="•"/>
            </a:pPr>
            <a:r>
              <a:rPr i="1" lang="en-US"/>
              <a:t>Face recognition and acquisition</a:t>
            </a:r>
            <a:endParaRPr/>
          </a:p>
          <a:p>
            <a:pPr indent="-342900" lvl="0" marL="342900" rtl="0" algn="l">
              <a:spcBef>
                <a:spcPts val="544"/>
              </a:spcBef>
              <a:spcAft>
                <a:spcPts val="0"/>
              </a:spcAft>
              <a:buClr>
                <a:schemeClr val="dk1"/>
              </a:buClr>
              <a:buSzPct val="100000"/>
              <a:buChar char="•"/>
            </a:pPr>
            <a:r>
              <a:rPr i="1" lang="en-US"/>
              <a:t>Face detection, feature extraction and matching</a:t>
            </a:r>
            <a:endParaRPr/>
          </a:p>
          <a:p>
            <a:pPr indent="-342900" lvl="0" marL="342900" rtl="0" algn="l">
              <a:spcBef>
                <a:spcPts val="544"/>
              </a:spcBef>
              <a:spcAft>
                <a:spcPts val="0"/>
              </a:spcAft>
              <a:buClr>
                <a:schemeClr val="dk1"/>
              </a:buClr>
              <a:buSzPct val="100000"/>
              <a:buChar char="•"/>
            </a:pPr>
            <a:r>
              <a:rPr i="1" lang="en-US"/>
              <a:t>Iris recognition and acquisition</a:t>
            </a:r>
            <a:endParaRPr/>
          </a:p>
          <a:p>
            <a:pPr indent="-342900" lvl="0" marL="342900" rtl="0" algn="l">
              <a:spcBef>
                <a:spcPts val="544"/>
              </a:spcBef>
              <a:spcAft>
                <a:spcPts val="0"/>
              </a:spcAft>
              <a:buClr>
                <a:schemeClr val="dk1"/>
              </a:buClr>
              <a:buSzPct val="100000"/>
              <a:buChar char="•"/>
            </a:pPr>
            <a:r>
              <a:rPr i="1" lang="en-US"/>
              <a:t>Iris Segmentation, normalization and matching</a:t>
            </a:r>
            <a:endParaRPr/>
          </a:p>
          <a:p>
            <a:pPr indent="-342900" lvl="0" marL="342900" rtl="0" algn="l">
              <a:spcBef>
                <a:spcPts val="544"/>
              </a:spcBef>
              <a:spcAft>
                <a:spcPts val="0"/>
              </a:spcAft>
              <a:buClr>
                <a:schemeClr val="dk1"/>
              </a:buClr>
              <a:buSzPct val="100000"/>
              <a:buChar char="•"/>
            </a:pPr>
            <a:r>
              <a:rPr i="1" lang="en-US"/>
              <a:t>Ear recognition </a:t>
            </a:r>
            <a:endParaRPr/>
          </a:p>
          <a:p>
            <a:pPr indent="-342900" lvl="0" marL="342900" rtl="0" algn="l">
              <a:spcBef>
                <a:spcPts val="544"/>
              </a:spcBef>
              <a:spcAft>
                <a:spcPts val="0"/>
              </a:spcAft>
              <a:buClr>
                <a:schemeClr val="dk1"/>
              </a:buClr>
              <a:buSzPct val="100000"/>
              <a:buChar char="•"/>
            </a:pPr>
            <a:r>
              <a:rPr i="1" lang="en-US"/>
              <a:t>Ear detection</a:t>
            </a:r>
            <a:endParaRPr/>
          </a:p>
          <a:p>
            <a:pPr indent="-342900" lvl="0" marL="342900" rtl="0" algn="l">
              <a:spcBef>
                <a:spcPts val="544"/>
              </a:spcBef>
              <a:spcAft>
                <a:spcPts val="0"/>
              </a:spcAft>
              <a:buClr>
                <a:schemeClr val="dk1"/>
              </a:buClr>
              <a:buSzPct val="100000"/>
              <a:buChar char="•"/>
            </a:pPr>
            <a:r>
              <a:rPr i="1" lang="en-US"/>
              <a:t>Hand geometry features</a:t>
            </a:r>
            <a:endParaRPr/>
          </a:p>
          <a:p>
            <a:pPr indent="-342900" lvl="0" marL="342900" rtl="0" algn="l">
              <a:spcBef>
                <a:spcPts val="544"/>
              </a:spcBef>
              <a:spcAft>
                <a:spcPts val="0"/>
              </a:spcAft>
              <a:buClr>
                <a:schemeClr val="dk1"/>
              </a:buClr>
              <a:buSzPct val="100000"/>
              <a:buChar char="•"/>
            </a:pPr>
            <a:r>
              <a:rPr i="1" lang="en-US"/>
              <a:t>palmprint features</a:t>
            </a:r>
            <a:endParaRPr/>
          </a:p>
          <a:p>
            <a:pPr indent="-170180" lvl="0" marL="342900" rtl="0" algn="l">
              <a:spcBef>
                <a:spcPts val="544"/>
              </a:spcBef>
              <a:spcAft>
                <a:spcPts val="0"/>
              </a:spcAft>
              <a:buClr>
                <a:schemeClr val="dk1"/>
              </a:buClr>
              <a:buSzPct val="100000"/>
              <a:buNone/>
            </a:pPr>
            <a:r>
              <a:t/>
            </a:r>
            <a:endParaRPr b="1" i="1"/>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idx="1" type="body"/>
          </p:nvPr>
        </p:nvSpPr>
        <p:spPr>
          <a:xfrm>
            <a:off x="457200" y="1600200"/>
            <a:ext cx="83820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D(x,y) is rescaled to standardize intensity variations</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Font typeface="Arial"/>
              <a:buNone/>
            </a:pPr>
            <a:r>
              <a:rPr lang="en-US" sz="2400"/>
              <a:t>	where </a:t>
            </a:r>
            <a:r>
              <a:rPr i="1" lang="en-US" sz="2400"/>
              <a:t>a</a:t>
            </a:r>
            <a:r>
              <a:rPr lang="en-US" sz="2400"/>
              <a:t> is an exponent to reduce large values, </a:t>
            </a:r>
            <a:endParaRPr/>
          </a:p>
          <a:p>
            <a:pPr indent="-342900" lvl="0" marL="342900" rtl="0" algn="l">
              <a:spcBef>
                <a:spcPts val="480"/>
              </a:spcBef>
              <a:spcAft>
                <a:spcPts val="0"/>
              </a:spcAft>
              <a:buClr>
                <a:schemeClr val="dk1"/>
              </a:buClr>
              <a:buSzPts val="2400"/>
              <a:buFont typeface="Arial"/>
              <a:buNone/>
            </a:pPr>
            <a:r>
              <a:rPr i="1" lang="en-US" sz="2400"/>
              <a:t>	τ</a:t>
            </a:r>
            <a:r>
              <a:rPr lang="en-US" sz="2400"/>
              <a:t>  is the threshold to truncate large values after transformation</a:t>
            </a:r>
            <a:endParaRPr/>
          </a:p>
          <a:p>
            <a:pPr indent="-139700" lvl="0" marL="342900" rtl="0" algn="l">
              <a:spcBef>
                <a:spcPts val="640"/>
              </a:spcBef>
              <a:spcAft>
                <a:spcPts val="0"/>
              </a:spcAft>
              <a:buClr>
                <a:schemeClr val="dk1"/>
              </a:buClr>
              <a:buSzPts val="3200"/>
              <a:buNone/>
            </a:pPr>
            <a:r>
              <a:t/>
            </a:r>
            <a:endParaRPr/>
          </a:p>
        </p:txBody>
      </p:sp>
      <p:sp>
        <p:nvSpPr>
          <p:cNvPr id="364" name="Google Shape;364;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5" name="Google Shape;365;p43"/>
          <p:cNvPicPr preferRelativeResize="0"/>
          <p:nvPr/>
        </p:nvPicPr>
        <p:blipFill rotWithShape="1">
          <a:blip r:embed="rId3">
            <a:alphaModFix/>
          </a:blip>
          <a:srcRect b="0" l="0" r="0" t="0"/>
          <a:stretch/>
        </p:blipFill>
        <p:spPr>
          <a:xfrm>
            <a:off x="2438400" y="2132856"/>
            <a:ext cx="4833938" cy="2514600"/>
          </a:xfrm>
          <a:prstGeom prst="rect">
            <a:avLst/>
          </a:prstGeom>
          <a:solidFill>
            <a:schemeClr val="lt1"/>
          </a:solidFill>
          <a:ln cap="flat" cmpd="sng" w="9525">
            <a:solidFill>
              <a:schemeClr val="lt1"/>
            </a:solidFill>
            <a:prstDash val="solid"/>
            <a:miter lim="800000"/>
            <a:headEnd len="sm" w="sm" type="none"/>
            <a:tailEnd len="sm" w="sm" type="none"/>
          </a:ln>
        </p:spPr>
      </p:pic>
      <p:sp>
        <p:nvSpPr>
          <p:cNvPr id="366" name="Google Shape;366;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67" name="Google Shape;367;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3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Transformation-based techniques</a:t>
            </a:r>
            <a:endParaRPr/>
          </a:p>
        </p:txBody>
      </p:sp>
      <p:sp>
        <p:nvSpPr>
          <p:cNvPr id="2269" name="Google Shape;2269;p3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t/>
            </a:r>
            <a:endParaRPr/>
          </a:p>
          <a:p>
            <a:pPr indent="-342900" lvl="0" marL="342900" rtl="0" algn="l">
              <a:spcBef>
                <a:spcPts val="592"/>
              </a:spcBef>
              <a:spcAft>
                <a:spcPts val="0"/>
              </a:spcAft>
              <a:buClr>
                <a:schemeClr val="dk1"/>
              </a:buClr>
              <a:buSzPct val="100000"/>
              <a:buChar char="•"/>
            </a:pPr>
            <a:r>
              <a:rPr lang="en-US"/>
              <a:t>Various image transformation techniques such as Fourier transform or wavelet transform can also be applied to extract discriminative features from an ear image.</a:t>
            </a:r>
            <a:endParaRPr/>
          </a:p>
          <a:p>
            <a:pPr indent="-342900" lvl="0" marL="342900" rtl="0" algn="l">
              <a:spcBef>
                <a:spcPts val="592"/>
              </a:spcBef>
              <a:spcAft>
                <a:spcPts val="0"/>
              </a:spcAft>
              <a:buClr>
                <a:schemeClr val="dk1"/>
              </a:buClr>
              <a:buSzPct val="100000"/>
              <a:buChar char="•"/>
            </a:pPr>
            <a:r>
              <a:rPr lang="en-US"/>
              <a:t>Fourier transform can also be applied in order to obtain a rotation and translation invariant representation of the ear –</a:t>
            </a:r>
            <a:endParaRPr/>
          </a:p>
          <a:p>
            <a:pPr indent="-342900" lvl="0" marL="342900" rtl="0" algn="l">
              <a:spcBef>
                <a:spcPts val="592"/>
              </a:spcBef>
              <a:spcAft>
                <a:spcPts val="0"/>
              </a:spcAft>
              <a:buClr>
                <a:schemeClr val="dk1"/>
              </a:buClr>
              <a:buSzPct val="100000"/>
              <a:buChar char="•"/>
            </a:pPr>
            <a:r>
              <a:rPr lang="en-US"/>
              <a:t> for example, by using a polar coordinate system and extracting only the magnitude of the Fourier transform.</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3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3D techniques:</a:t>
            </a:r>
            <a:endParaRPr/>
          </a:p>
        </p:txBody>
      </p:sp>
      <p:sp>
        <p:nvSpPr>
          <p:cNvPr id="2275" name="Google Shape;2275;p3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3D images offer depth information that can be used in conjunction with the 2D texture information to improve the recognition accuracy.</a:t>
            </a:r>
            <a:endParaRPr/>
          </a:p>
          <a:p>
            <a:pPr indent="-342900" lvl="0" marL="342900" rtl="0" algn="l">
              <a:spcBef>
                <a:spcPts val="544"/>
              </a:spcBef>
              <a:spcAft>
                <a:spcPts val="0"/>
              </a:spcAft>
              <a:buClr>
                <a:schemeClr val="dk1"/>
              </a:buClr>
              <a:buSzPct val="100000"/>
              <a:buChar char="•"/>
            </a:pPr>
            <a:r>
              <a:rPr lang="en-US"/>
              <a:t> In the case of 3D ear images, local histograms of shape curvature values can be used to match two ear images.</a:t>
            </a:r>
            <a:endParaRPr/>
          </a:p>
          <a:p>
            <a:pPr indent="-342900" lvl="0" marL="342900" rtl="0" algn="l">
              <a:spcBef>
                <a:spcPts val="544"/>
              </a:spcBef>
              <a:spcAft>
                <a:spcPts val="0"/>
              </a:spcAft>
              <a:buClr>
                <a:schemeClr val="dk1"/>
              </a:buClr>
              <a:buSzPct val="100000"/>
              <a:buChar char="•"/>
            </a:pPr>
            <a:r>
              <a:rPr lang="en-US"/>
              <a:t> The Iterative Closest Point (ICP) algorithm is commonly used to register and match 3D ears.</a:t>
            </a:r>
            <a:endParaRPr/>
          </a:p>
          <a:p>
            <a:pPr indent="-342900" lvl="0" marL="342900" rtl="0" algn="l">
              <a:spcBef>
                <a:spcPts val="544"/>
              </a:spcBef>
              <a:spcAft>
                <a:spcPts val="0"/>
              </a:spcAft>
              <a:buClr>
                <a:schemeClr val="dk1"/>
              </a:buClr>
              <a:buSzPct val="100000"/>
              <a:buChar char="•"/>
            </a:pPr>
            <a:r>
              <a:rPr lang="en-US"/>
              <a:t> In the ICP technique, each point in the input ear image is used to obtain a corresponding point in the template image and the input is then rotated and translated in order to minimize the distances between corresponding points.</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3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Challenges in ear recognition</a:t>
            </a:r>
            <a:endParaRPr/>
          </a:p>
        </p:txBody>
      </p:sp>
      <p:sp>
        <p:nvSpPr>
          <p:cNvPr id="2281" name="Google Shape;2281;p3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there are no commercial biometric systems at this time that explicitly utilize features of the ear for human recognition. </a:t>
            </a:r>
            <a:endParaRPr/>
          </a:p>
          <a:p>
            <a:pPr indent="-342900" lvl="0" marL="342900" rtl="0" algn="l">
              <a:spcBef>
                <a:spcPts val="592"/>
              </a:spcBef>
              <a:spcAft>
                <a:spcPts val="0"/>
              </a:spcAft>
              <a:buClr>
                <a:schemeClr val="dk1"/>
              </a:buClr>
              <a:buSzPct val="100000"/>
              <a:buChar char="•"/>
            </a:pPr>
            <a:r>
              <a:rPr lang="en-US"/>
              <a:t>But the performances of ear recognition algorithms have been tested on some standard ear datasets. Experiments suggest that ear images obtained under controlled conditions can result in good recognition accuracy.</a:t>
            </a:r>
            <a:endParaRPr/>
          </a:p>
          <a:p>
            <a:pPr indent="-342900" lvl="0" marL="342900" rtl="0" algn="l">
              <a:spcBef>
                <a:spcPts val="592"/>
              </a:spcBef>
              <a:spcAft>
                <a:spcPts val="0"/>
              </a:spcAft>
              <a:buClr>
                <a:schemeClr val="dk1"/>
              </a:buClr>
              <a:buSzPct val="100000"/>
              <a:buChar char="•"/>
            </a:pPr>
            <a:r>
              <a:rPr lang="en-US"/>
              <a:t>1. Ear Occlusion</a:t>
            </a:r>
            <a:endParaRPr/>
          </a:p>
          <a:p>
            <a:pPr indent="-342900" lvl="0" marL="342900" rtl="0" algn="l">
              <a:spcBef>
                <a:spcPts val="592"/>
              </a:spcBef>
              <a:spcAft>
                <a:spcPts val="0"/>
              </a:spcAft>
              <a:buClr>
                <a:schemeClr val="dk1"/>
              </a:buClr>
              <a:buSzPct val="100000"/>
              <a:buChar char="•"/>
            </a:pPr>
            <a:r>
              <a:rPr lang="en-US"/>
              <a:t>2. Earprint Identification</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3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Ear Occlusion:</a:t>
            </a:r>
            <a:br>
              <a:rPr lang="en-US"/>
            </a:br>
            <a:endParaRPr/>
          </a:p>
        </p:txBody>
      </p:sp>
      <p:sp>
        <p:nvSpPr>
          <p:cNvPr id="2287" name="Google Shape;2287;p3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One of the main challenges faced by an ear recognition system is occlusion due to the subject’s hair. </a:t>
            </a:r>
            <a:endParaRPr/>
          </a:p>
          <a:p>
            <a:pPr indent="-342900" lvl="0" marL="342900" rtl="0" algn="l">
              <a:spcBef>
                <a:spcPts val="592"/>
              </a:spcBef>
              <a:spcAft>
                <a:spcPts val="0"/>
              </a:spcAft>
              <a:buClr>
                <a:schemeClr val="dk1"/>
              </a:buClr>
              <a:buSzPct val="100000"/>
              <a:buChar char="•"/>
            </a:pPr>
            <a:r>
              <a:rPr lang="en-US"/>
              <a:t>One way to address such occlusion is by capturing the thermogram along with the visible light image.</a:t>
            </a:r>
            <a:endParaRPr/>
          </a:p>
          <a:p>
            <a:pPr indent="-342900" lvl="0" marL="342900" rtl="0" algn="l">
              <a:spcBef>
                <a:spcPts val="592"/>
              </a:spcBef>
              <a:spcAft>
                <a:spcPts val="0"/>
              </a:spcAft>
              <a:buClr>
                <a:schemeClr val="dk1"/>
              </a:buClr>
              <a:buSzPct val="100000"/>
              <a:buChar char="•"/>
            </a:pPr>
            <a:r>
              <a:rPr lang="en-US"/>
              <a:t> In a thermogram, the hair can be easily detected (and possibly isolated) as its temperature is usually lower than that of the skin.</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3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Ear print identification</a:t>
            </a:r>
            <a:endParaRPr/>
          </a:p>
        </p:txBody>
      </p:sp>
      <p:sp>
        <p:nvSpPr>
          <p:cNvPr id="2293" name="Google Shape;2293;p3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dk1"/>
              </a:buClr>
              <a:buSzPct val="100000"/>
              <a:buNone/>
            </a:pPr>
            <a:r>
              <a:rPr lang="en-US"/>
              <a:t>Earprints, or earmarks, are marks left by secretions as a result of pressing the ear against a flat surface. </a:t>
            </a:r>
            <a:endParaRPr/>
          </a:p>
          <a:p>
            <a:pPr indent="0" lvl="0" marL="0" rtl="0" algn="l">
              <a:spcBef>
                <a:spcPts val="544"/>
              </a:spcBef>
              <a:spcAft>
                <a:spcPts val="0"/>
              </a:spcAft>
              <a:buClr>
                <a:schemeClr val="dk1"/>
              </a:buClr>
              <a:buSzPct val="100000"/>
              <a:buNone/>
            </a:pPr>
            <a:r>
              <a:rPr lang="en-US"/>
              <a:t>These marks mainly consist of impressions of the helix,</a:t>
            </a:r>
            <a:endParaRPr/>
          </a:p>
          <a:p>
            <a:pPr indent="0" lvl="0" marL="0" rtl="0" algn="l">
              <a:spcBef>
                <a:spcPts val="544"/>
              </a:spcBef>
              <a:spcAft>
                <a:spcPts val="0"/>
              </a:spcAft>
              <a:buClr>
                <a:schemeClr val="dk1"/>
              </a:buClr>
              <a:buSzPct val="100000"/>
              <a:buNone/>
            </a:pPr>
            <a:r>
              <a:rPr lang="en-US"/>
              <a:t>anti-helix, tragus, and anti-tragus. Other features include the earlobe and the crus of helix, but they are less frequently observed.</a:t>
            </a:r>
            <a:endParaRPr/>
          </a:p>
          <a:p>
            <a:pPr indent="0" lvl="0" marL="0" rtl="0" algn="l">
              <a:spcBef>
                <a:spcPts val="544"/>
              </a:spcBef>
              <a:spcAft>
                <a:spcPts val="0"/>
              </a:spcAft>
              <a:buClr>
                <a:schemeClr val="dk1"/>
              </a:buClr>
              <a:buSzPct val="100000"/>
              <a:buNone/>
            </a:pPr>
            <a:r>
              <a:rPr lang="en-US"/>
              <a:t> Earprints can be compared based on details such as the notches and angles in imprinted samples, the positions</a:t>
            </a:r>
            <a:endParaRPr/>
          </a:p>
          <a:p>
            <a:pPr indent="0" lvl="0" marL="0" rtl="0" algn="l">
              <a:spcBef>
                <a:spcPts val="544"/>
              </a:spcBef>
              <a:spcAft>
                <a:spcPts val="0"/>
              </a:spcAft>
              <a:buClr>
                <a:schemeClr val="dk1"/>
              </a:buClr>
              <a:buSzPct val="100000"/>
              <a:buNone/>
            </a:pPr>
            <a:r>
              <a:rPr lang="en-US"/>
              <a:t>of moles, folds, and wrinkles, and the position of pressure points</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3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299" name="Google Shape;2299;p3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Earprint identification is usually manually performed by identifying and matching a set of geometric features from the earprint such as the intersection points of  ear curves with a regular grid or locations of certain other landmark points.</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3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Hand Geometry features</a:t>
            </a:r>
            <a:endParaRPr/>
          </a:p>
        </p:txBody>
      </p:sp>
      <p:sp>
        <p:nvSpPr>
          <p:cNvPr id="2305" name="Google Shape;2305;p3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3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Hand Geometry</a:t>
            </a:r>
            <a:endParaRPr/>
          </a:p>
        </p:txBody>
      </p:sp>
      <p:sp>
        <p:nvSpPr>
          <p:cNvPr id="2311" name="Google Shape;2311;p3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just">
              <a:spcBef>
                <a:spcPts val="0"/>
              </a:spcBef>
              <a:spcAft>
                <a:spcPts val="0"/>
              </a:spcAft>
              <a:buClr>
                <a:schemeClr val="dk1"/>
              </a:buClr>
              <a:buSzPct val="100000"/>
              <a:buChar char="•"/>
            </a:pPr>
            <a:r>
              <a:rPr b="0" i="0" lang="en-US" sz="2400" u="none" strike="noStrike">
                <a:latin typeface="Times"/>
                <a:ea typeface="Times"/>
                <a:cs typeface="Times"/>
                <a:sym typeface="Times"/>
              </a:rPr>
              <a:t>Hand geometry, as the name suggests, refers to the geometric structure of the hand. </a:t>
            </a:r>
            <a:endParaRPr/>
          </a:p>
          <a:p>
            <a:pPr indent="-342900" lvl="0" marL="342900" rtl="0" algn="just">
              <a:spcBef>
                <a:spcPts val="444"/>
              </a:spcBef>
              <a:spcAft>
                <a:spcPts val="0"/>
              </a:spcAft>
              <a:buClr>
                <a:schemeClr val="dk1"/>
              </a:buClr>
              <a:buSzPct val="100000"/>
              <a:buChar char="•"/>
            </a:pPr>
            <a:r>
              <a:rPr b="0" i="0" lang="en-US" sz="2400" u="none" strike="noStrike">
                <a:latin typeface="Times"/>
                <a:ea typeface="Times"/>
                <a:cs typeface="Times"/>
                <a:sym typeface="Times"/>
              </a:rPr>
              <a:t>This structure includes width of the fingers at various locations, width of the palm, thickness of the palm, length of the fingers, contour of the palm, etc. </a:t>
            </a:r>
            <a:endParaRPr/>
          </a:p>
          <a:p>
            <a:pPr indent="-342900" lvl="0" marL="342900" rtl="0" algn="just">
              <a:spcBef>
                <a:spcPts val="444"/>
              </a:spcBef>
              <a:spcAft>
                <a:spcPts val="0"/>
              </a:spcAft>
              <a:buClr>
                <a:schemeClr val="dk1"/>
              </a:buClr>
              <a:buSzPct val="100000"/>
              <a:buChar char="•"/>
            </a:pPr>
            <a:r>
              <a:rPr b="0" i="0" lang="en-US" sz="2400" u="none" strike="noStrike">
                <a:latin typeface="Times"/>
                <a:ea typeface="Times"/>
                <a:cs typeface="Times"/>
                <a:sym typeface="Times"/>
              </a:rPr>
              <a:t>Although these metrics do not vary significantly across the population, they can still be used to verify the identity of an individual.</a:t>
            </a:r>
            <a:endParaRPr/>
          </a:p>
          <a:p>
            <a:pPr indent="-342900" lvl="0" marL="342900" rtl="0" algn="l">
              <a:spcBef>
                <a:spcPts val="444"/>
              </a:spcBef>
              <a:spcAft>
                <a:spcPts val="0"/>
              </a:spcAft>
              <a:buClr>
                <a:schemeClr val="dk1"/>
              </a:buClr>
              <a:buSzPct val="100000"/>
              <a:buChar char="•"/>
            </a:pPr>
            <a:r>
              <a:rPr b="0" i="0" lang="en-US" sz="2400" u="none" strike="noStrike">
                <a:latin typeface="Times"/>
                <a:ea typeface="Times"/>
                <a:cs typeface="Times"/>
                <a:sym typeface="Times"/>
              </a:rPr>
              <a:t>Hand geometry measurement is non-intrusive  and the verification involves a simple processing of the resulting features. </a:t>
            </a:r>
            <a:endParaRPr/>
          </a:p>
          <a:p>
            <a:pPr indent="-342900" lvl="0" marL="342900" rtl="0" algn="l">
              <a:spcBef>
                <a:spcPts val="444"/>
              </a:spcBef>
              <a:spcAft>
                <a:spcPts val="0"/>
              </a:spcAft>
              <a:buClr>
                <a:schemeClr val="dk1"/>
              </a:buClr>
              <a:buSzPct val="100000"/>
              <a:buChar char="•"/>
            </a:pPr>
            <a:r>
              <a:rPr b="0" i="0" lang="en-US" sz="2400" u="none" strike="noStrike">
                <a:latin typeface="Times"/>
                <a:ea typeface="Times"/>
                <a:cs typeface="Times"/>
                <a:sym typeface="Times"/>
              </a:rPr>
              <a:t>Unlike palmprint, this method does not involve extraction of detailed features of the hand</a:t>
            </a:r>
            <a:endParaRPr sz="2400"/>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3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Hand Geometry</a:t>
            </a:r>
            <a:endParaRPr/>
          </a:p>
        </p:txBody>
      </p:sp>
      <p:sp>
        <p:nvSpPr>
          <p:cNvPr id="2317" name="Google Shape;2317;p3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0" i="0" lang="en-US" sz="2400" u="none" strike="noStrike">
                <a:latin typeface="Times"/>
                <a:ea typeface="Times"/>
                <a:cs typeface="Times"/>
                <a:sym typeface="Times"/>
              </a:rPr>
              <a:t>A typical hand geometry system consists of four main components: </a:t>
            </a:r>
            <a:endParaRPr/>
          </a:p>
          <a:p>
            <a:pPr indent="-342900" lvl="0" marL="342900" rtl="0" algn="l">
              <a:spcBef>
                <a:spcPts val="480"/>
              </a:spcBef>
              <a:spcAft>
                <a:spcPts val="0"/>
              </a:spcAft>
              <a:buClr>
                <a:schemeClr val="dk1"/>
              </a:buClr>
              <a:buSzPts val="2400"/>
              <a:buChar char="•"/>
            </a:pPr>
            <a:r>
              <a:rPr b="0" i="0" lang="en-US" sz="2400" u="none" strike="noStrike">
                <a:latin typeface="Times"/>
                <a:ea typeface="Times"/>
                <a:cs typeface="Times"/>
                <a:sym typeface="Times"/>
              </a:rPr>
              <a:t>image acquisition,</a:t>
            </a:r>
            <a:endParaRPr/>
          </a:p>
          <a:p>
            <a:pPr indent="-342900" lvl="0" marL="342900" rtl="0" algn="l">
              <a:spcBef>
                <a:spcPts val="480"/>
              </a:spcBef>
              <a:spcAft>
                <a:spcPts val="0"/>
              </a:spcAft>
              <a:buClr>
                <a:schemeClr val="dk1"/>
              </a:buClr>
              <a:buSzPts val="2400"/>
              <a:buChar char="•"/>
            </a:pPr>
            <a:r>
              <a:rPr b="0" i="0" lang="en-US" sz="2400" u="none" strike="noStrike">
                <a:latin typeface="Times"/>
                <a:ea typeface="Times"/>
                <a:cs typeface="Times"/>
                <a:sym typeface="Times"/>
              </a:rPr>
              <a:t>hand segmentation and alignment, </a:t>
            </a:r>
            <a:endParaRPr/>
          </a:p>
          <a:p>
            <a:pPr indent="-342900" lvl="0" marL="342900" rtl="0" algn="l">
              <a:spcBef>
                <a:spcPts val="480"/>
              </a:spcBef>
              <a:spcAft>
                <a:spcPts val="0"/>
              </a:spcAft>
              <a:buClr>
                <a:schemeClr val="dk1"/>
              </a:buClr>
              <a:buSzPts val="2400"/>
              <a:buChar char="•"/>
            </a:pPr>
            <a:r>
              <a:rPr b="0" i="0" lang="en-US" sz="2400" u="none" strike="noStrike">
                <a:latin typeface="Times"/>
                <a:ea typeface="Times"/>
                <a:cs typeface="Times"/>
                <a:sym typeface="Times"/>
              </a:rPr>
              <a:t>feature extraction, </a:t>
            </a:r>
            <a:endParaRPr sz="2400">
              <a:latin typeface="Times"/>
              <a:ea typeface="Times"/>
              <a:cs typeface="Times"/>
              <a:sym typeface="Times"/>
            </a:endParaRPr>
          </a:p>
          <a:p>
            <a:pPr indent="-342900" lvl="0" marL="342900" rtl="0" algn="l">
              <a:spcBef>
                <a:spcPts val="480"/>
              </a:spcBef>
              <a:spcAft>
                <a:spcPts val="0"/>
              </a:spcAft>
              <a:buClr>
                <a:schemeClr val="dk1"/>
              </a:buClr>
              <a:buSzPts val="2400"/>
              <a:buChar char="•"/>
            </a:pPr>
            <a:r>
              <a:rPr b="0" i="0" lang="en-US" sz="2400" u="none" strike="noStrike">
                <a:latin typeface="Times"/>
                <a:ea typeface="Times"/>
                <a:cs typeface="Times"/>
                <a:sym typeface="Times"/>
              </a:rPr>
              <a:t>feature matching.</a:t>
            </a:r>
            <a:endParaRPr sz="2400"/>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3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a:buNone/>
            </a:pPr>
            <a:r>
              <a:rPr lang="en-US" sz="5000" u="none" strike="noStrike">
                <a:latin typeface="Times"/>
                <a:ea typeface="Times"/>
                <a:cs typeface="Times"/>
                <a:sym typeface="Times"/>
              </a:rPr>
              <a:t>Image capture</a:t>
            </a:r>
            <a:endParaRPr sz="5000"/>
          </a:p>
        </p:txBody>
      </p:sp>
      <p:sp>
        <p:nvSpPr>
          <p:cNvPr id="2323" name="Google Shape;2323;p3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Clr>
                <a:schemeClr val="dk1"/>
              </a:buClr>
              <a:buSzPts val="3200"/>
              <a:buChar char="•"/>
            </a:pPr>
            <a:r>
              <a:rPr b="0" i="0" lang="en-US" u="none" strike="noStrike">
                <a:latin typeface="Times"/>
                <a:ea typeface="Times"/>
                <a:cs typeface="Times"/>
                <a:sym typeface="Times"/>
              </a:rPr>
              <a:t>Contact-based vs Contactless:</a:t>
            </a:r>
            <a:endParaRPr/>
          </a:p>
          <a:p>
            <a:pPr indent="-285750" lvl="1" marL="742950" rtl="0" algn="just">
              <a:spcBef>
                <a:spcPts val="560"/>
              </a:spcBef>
              <a:spcAft>
                <a:spcPts val="0"/>
              </a:spcAft>
              <a:buClr>
                <a:schemeClr val="dk1"/>
              </a:buClr>
              <a:buSzPts val="2800"/>
              <a:buChar char="–"/>
            </a:pPr>
            <a:r>
              <a:rPr b="0" i="0" lang="en-US" sz="2800" u="none" strike="noStrike">
                <a:latin typeface="Times"/>
                <a:ea typeface="Times"/>
                <a:cs typeface="Times"/>
                <a:sym typeface="Times"/>
              </a:rPr>
              <a:t>A typical system requires the user to place her hand on a flat surface prior to capturing. Such systems are contact-based and require explicit cooperation of the subject being identified.</a:t>
            </a:r>
            <a:endParaRPr/>
          </a:p>
          <a:p>
            <a:pPr indent="-285750" lvl="1" marL="742950" rtl="0" algn="just">
              <a:spcBef>
                <a:spcPts val="560"/>
              </a:spcBef>
              <a:spcAft>
                <a:spcPts val="0"/>
              </a:spcAft>
              <a:buClr>
                <a:schemeClr val="dk1"/>
              </a:buClr>
              <a:buSzPts val="2800"/>
              <a:buChar char="–"/>
            </a:pPr>
            <a:r>
              <a:rPr b="0" i="0" lang="en-US" sz="2800" u="none" strike="noStrike">
                <a:latin typeface="Times"/>
                <a:ea typeface="Times"/>
                <a:cs typeface="Times"/>
                <a:sym typeface="Times"/>
              </a:rPr>
              <a:t>To address these issues, contactless recognition systems have been proposed. However, such systems are required to address the intra-class variability in the captured images due to the articulation of the hand in all three dimensions.</a:t>
            </a:r>
            <a:endParaRPr b="0" i="0" sz="2800" u="none" strike="noStrike">
              <a:latin typeface="Times"/>
              <a:ea typeface="Times"/>
              <a:cs typeface="Times"/>
              <a:sym typeface="Time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Discard extreme values using hyperbolic tangent</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Font typeface="Arial"/>
              <a:buNone/>
            </a:pPr>
            <a:r>
              <a:t/>
            </a:r>
            <a:endParaRPr/>
          </a:p>
          <a:p>
            <a:pPr indent="-139700" lvl="0" marL="342900" rtl="0" algn="l">
              <a:spcBef>
                <a:spcPts val="640"/>
              </a:spcBef>
              <a:spcAft>
                <a:spcPts val="0"/>
              </a:spcAft>
              <a:buClr>
                <a:schemeClr val="dk1"/>
              </a:buClr>
              <a:buSzPts val="3200"/>
              <a:buNone/>
            </a:pPr>
            <a:r>
              <a:t/>
            </a:r>
            <a:endParaRPr/>
          </a:p>
        </p:txBody>
      </p:sp>
      <p:sp>
        <p:nvSpPr>
          <p:cNvPr id="373" name="Google Shape;373;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4" name="Google Shape;374;p44"/>
          <p:cNvPicPr preferRelativeResize="0"/>
          <p:nvPr/>
        </p:nvPicPr>
        <p:blipFill rotWithShape="1">
          <a:blip r:embed="rId3">
            <a:alphaModFix/>
          </a:blip>
          <a:srcRect b="0" l="0" r="0" t="0"/>
          <a:stretch/>
        </p:blipFill>
        <p:spPr>
          <a:xfrm>
            <a:off x="3124200" y="3276600"/>
            <a:ext cx="2938463" cy="825500"/>
          </a:xfrm>
          <a:prstGeom prst="rect">
            <a:avLst/>
          </a:prstGeom>
          <a:solidFill>
            <a:schemeClr val="lt1"/>
          </a:solidFill>
          <a:ln cap="flat" cmpd="sng" w="9525">
            <a:solidFill>
              <a:schemeClr val="lt1"/>
            </a:solidFill>
            <a:prstDash val="solid"/>
            <a:miter lim="800000"/>
            <a:headEnd len="sm" w="sm" type="none"/>
            <a:tailEnd len="sm" w="sm" type="none"/>
          </a:ln>
        </p:spPr>
      </p:pic>
      <p:sp>
        <p:nvSpPr>
          <p:cNvPr id="375" name="Google Shape;37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76" name="Google Shape;37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3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a:buNone/>
            </a:pPr>
            <a:r>
              <a:rPr lang="en-US" sz="5000" u="none" strike="noStrike">
                <a:latin typeface="Times"/>
                <a:ea typeface="Times"/>
                <a:cs typeface="Times"/>
                <a:sym typeface="Times"/>
              </a:rPr>
              <a:t>Image capture</a:t>
            </a:r>
            <a:endParaRPr sz="5000"/>
          </a:p>
        </p:txBody>
      </p:sp>
      <p:sp>
        <p:nvSpPr>
          <p:cNvPr id="2329" name="Google Shape;2329;p323"/>
          <p:cNvSpPr txBox="1"/>
          <p:nvPr>
            <p:ph idx="1" type="body"/>
          </p:nvPr>
        </p:nvSpPr>
        <p:spPr>
          <a:xfrm>
            <a:off x="628650" y="1428751"/>
            <a:ext cx="7886700" cy="50641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0" i="0" lang="en-US" sz="2400" u="none" strike="noStrike">
                <a:latin typeface="Times"/>
                <a:ea typeface="Times"/>
                <a:cs typeface="Times"/>
                <a:sym typeface="Times"/>
              </a:rPr>
              <a:t>Dorsal vs Palmar</a:t>
            </a:r>
            <a:endParaRPr/>
          </a:p>
          <a:p>
            <a:pPr indent="-285750" lvl="1" marL="742950" rtl="0" algn="l">
              <a:spcBef>
                <a:spcPts val="560"/>
              </a:spcBef>
              <a:spcAft>
                <a:spcPts val="0"/>
              </a:spcAft>
              <a:buClr>
                <a:schemeClr val="dk1"/>
              </a:buClr>
              <a:buSzPts val="2800"/>
              <a:buChar char="–"/>
            </a:pPr>
            <a:r>
              <a:rPr lang="en-US">
                <a:latin typeface="Times"/>
                <a:ea typeface="Times"/>
                <a:cs typeface="Times"/>
                <a:sym typeface="Times"/>
              </a:rPr>
              <a:t>A</a:t>
            </a:r>
            <a:r>
              <a:rPr b="0" i="0" lang="en-US" u="none" strike="noStrike">
                <a:latin typeface="Times"/>
                <a:ea typeface="Times"/>
                <a:cs typeface="Times"/>
                <a:sym typeface="Times"/>
              </a:rPr>
              <a:t>n image of the hand is acquired by placing the hand on a flat surface and imaging the back of the hand with a CCD camera. </a:t>
            </a:r>
            <a:endParaRPr/>
          </a:p>
          <a:p>
            <a:pPr indent="-285750" lvl="1" marL="742950" rtl="0" algn="l">
              <a:spcBef>
                <a:spcPts val="560"/>
              </a:spcBef>
              <a:spcAft>
                <a:spcPts val="0"/>
              </a:spcAft>
              <a:buClr>
                <a:schemeClr val="dk1"/>
              </a:buClr>
              <a:buSzPts val="2800"/>
              <a:buChar char="–"/>
            </a:pPr>
            <a:r>
              <a:rPr b="0" i="0" lang="en-US" u="none" strike="noStrike">
                <a:latin typeface="Times"/>
                <a:ea typeface="Times"/>
                <a:cs typeface="Times"/>
                <a:sym typeface="Times"/>
              </a:rPr>
              <a:t>However, there has been interest in capturing the ridge patterns present on the palm and fingers along with the hand shape by imaging the palmar aspect of the hand </a:t>
            </a:r>
            <a:endParaRPr/>
          </a:p>
          <a:p>
            <a:pPr indent="-285750" lvl="1" marL="742950" rtl="0" algn="l">
              <a:spcBef>
                <a:spcPts val="560"/>
              </a:spcBef>
              <a:spcAft>
                <a:spcPts val="0"/>
              </a:spcAft>
              <a:buClr>
                <a:schemeClr val="dk1"/>
              </a:buClr>
              <a:buSzPts val="2800"/>
              <a:buChar char="–"/>
            </a:pPr>
            <a:r>
              <a:rPr b="0" i="0" lang="en-US" u="none" strike="noStrike">
                <a:latin typeface="Times"/>
                <a:ea typeface="Times"/>
                <a:cs typeface="Times"/>
                <a:sym typeface="Times"/>
              </a:rPr>
              <a:t>Drawback of such a system is that it is rather inconvenient for a user to place the hand on a platen with the palm facing upward.</a:t>
            </a:r>
            <a:endParaRPr>
              <a:latin typeface="Times"/>
              <a:ea typeface="Times"/>
              <a:cs typeface="Times"/>
              <a:sym typeface="Times"/>
            </a:endParaRPr>
          </a:p>
          <a:p>
            <a:pPr indent="-342900" lvl="0" marL="342900" rtl="0" algn="l">
              <a:spcBef>
                <a:spcPts val="480"/>
              </a:spcBef>
              <a:spcAft>
                <a:spcPts val="0"/>
              </a:spcAft>
              <a:buClr>
                <a:schemeClr val="dk1"/>
              </a:buClr>
              <a:buSzPts val="2400"/>
              <a:buChar char="•"/>
            </a:pPr>
            <a:r>
              <a:rPr b="0" i="0" lang="en-US" sz="2400" u="none" strike="noStrike">
                <a:latin typeface="Times"/>
                <a:ea typeface="Times"/>
                <a:cs typeface="Times"/>
                <a:sym typeface="Times"/>
              </a:rPr>
              <a:t>Peg-based vs Pegless:</a:t>
            </a:r>
            <a:endParaRPr/>
          </a:p>
          <a:p>
            <a:pPr indent="-285750" lvl="1" marL="742950" rtl="0" algn="l">
              <a:spcBef>
                <a:spcPts val="560"/>
              </a:spcBef>
              <a:spcAft>
                <a:spcPts val="0"/>
              </a:spcAft>
              <a:buClr>
                <a:schemeClr val="dk1"/>
              </a:buClr>
              <a:buSzPts val="2800"/>
              <a:buChar char="–"/>
            </a:pPr>
            <a:r>
              <a:rPr b="0" i="0" lang="en-US" u="none" strike="noStrike">
                <a:latin typeface="Times"/>
                <a:ea typeface="Times"/>
                <a:cs typeface="Times"/>
                <a:sym typeface="Times"/>
              </a:rPr>
              <a:t>In order to guide the positioning of the hand on the platen for imaging purposes (e.g., to prevent the fingers from touching each other), a few pegs are usually placed on the sensor platen.</a:t>
            </a:r>
            <a:endParaRPr/>
          </a:p>
          <a:p>
            <a:pPr indent="-285750" lvl="1" marL="742950" rtl="0" algn="l">
              <a:spcBef>
                <a:spcPts val="560"/>
              </a:spcBef>
              <a:spcAft>
                <a:spcPts val="0"/>
              </a:spcAft>
              <a:buClr>
                <a:schemeClr val="dk1"/>
              </a:buClr>
              <a:buSzPts val="2800"/>
              <a:buChar char="–"/>
            </a:pPr>
            <a:r>
              <a:rPr lang="en-US">
                <a:latin typeface="Times"/>
                <a:ea typeface="Times"/>
                <a:cs typeface="Times"/>
                <a:sym typeface="Times"/>
              </a:rPr>
              <a:t>I</a:t>
            </a:r>
            <a:r>
              <a:rPr b="0" i="0" lang="en-US" u="none" strike="noStrike">
                <a:latin typeface="Times"/>
                <a:ea typeface="Times"/>
                <a:cs typeface="Times"/>
                <a:sym typeface="Times"/>
              </a:rPr>
              <a:t>t adds to the complexity of using the system and, thus, greater inconvenience to users.</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3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a:buNone/>
            </a:pPr>
            <a:r>
              <a:rPr lang="en-US" sz="5000" u="none" strike="noStrike">
                <a:latin typeface="Times"/>
                <a:ea typeface="Times"/>
                <a:cs typeface="Times"/>
                <a:sym typeface="Times"/>
              </a:rPr>
              <a:t>Image capture</a:t>
            </a:r>
            <a:endParaRPr sz="5000"/>
          </a:p>
        </p:txBody>
      </p:sp>
      <p:sp>
        <p:nvSpPr>
          <p:cNvPr id="2335" name="Google Shape;2335;p324"/>
          <p:cNvSpPr txBox="1"/>
          <p:nvPr>
            <p:ph idx="1" type="body"/>
          </p:nvPr>
        </p:nvSpPr>
        <p:spPr>
          <a:xfrm>
            <a:off x="628650" y="1428751"/>
            <a:ext cx="7886700" cy="50641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The image acquisition system comprises of a light source, a camera, a single mirror and a surface (with five pegs on it)</a:t>
            </a:r>
            <a:endParaRPr/>
          </a:p>
          <a:p>
            <a:pPr indent="-342900" lvl="0" marL="342900" rtl="0" algn="l">
              <a:lnSpc>
                <a:spcPct val="90000"/>
              </a:lnSpc>
              <a:spcBef>
                <a:spcPts val="640"/>
              </a:spcBef>
              <a:spcAft>
                <a:spcPts val="0"/>
              </a:spcAft>
              <a:buClr>
                <a:schemeClr val="dk1"/>
              </a:buClr>
              <a:buSzPts val="3200"/>
              <a:buChar char="•"/>
            </a:pPr>
            <a:r>
              <a:rPr lang="en-US"/>
              <a:t>Pegs serve as control points for appropriate placement of the right hand of the user</a:t>
            </a:r>
            <a:endParaRPr/>
          </a:p>
          <a:p>
            <a:pPr indent="-342900" lvl="0" marL="342900" rtl="0" algn="l">
              <a:lnSpc>
                <a:spcPct val="90000"/>
              </a:lnSpc>
              <a:spcBef>
                <a:spcPts val="640"/>
              </a:spcBef>
              <a:spcAft>
                <a:spcPts val="0"/>
              </a:spcAft>
              <a:buClr>
                <a:schemeClr val="dk1"/>
              </a:buClr>
              <a:buSzPts val="3200"/>
              <a:buChar char="•"/>
            </a:pPr>
            <a:r>
              <a:rPr lang="en-US"/>
              <a:t>A 640 by 480 8-bit grayscale image of the hand is captured</a:t>
            </a:r>
            <a:endParaRPr/>
          </a:p>
        </p:txBody>
      </p:sp>
      <p:pic>
        <p:nvPicPr>
          <p:cNvPr id="2336" name="Google Shape;2336;p324"/>
          <p:cNvPicPr preferRelativeResize="0"/>
          <p:nvPr/>
        </p:nvPicPr>
        <p:blipFill rotWithShape="1">
          <a:blip r:embed="rId3">
            <a:alphaModFix/>
          </a:blip>
          <a:srcRect b="0" l="0" r="0" t="0"/>
          <a:stretch/>
        </p:blipFill>
        <p:spPr>
          <a:xfrm>
            <a:off x="3156942" y="3844925"/>
            <a:ext cx="2072878" cy="2819400"/>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p3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a:buNone/>
            </a:pPr>
            <a:r>
              <a:rPr lang="en-US" sz="5000" u="none" strike="noStrike">
                <a:latin typeface="Times"/>
                <a:ea typeface="Times"/>
                <a:cs typeface="Times"/>
                <a:sym typeface="Times"/>
              </a:rPr>
              <a:t>Hand segmentation</a:t>
            </a:r>
            <a:endParaRPr sz="5000"/>
          </a:p>
        </p:txBody>
      </p:sp>
      <p:sp>
        <p:nvSpPr>
          <p:cNvPr id="2342" name="Google Shape;2342;p3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US" sz="3000">
                <a:latin typeface="Times"/>
                <a:ea typeface="Times"/>
                <a:cs typeface="Times"/>
                <a:sym typeface="Times"/>
              </a:rPr>
              <a:t>T</a:t>
            </a:r>
            <a:r>
              <a:rPr b="0" i="0" lang="en-US" sz="3000" u="none" strike="noStrike">
                <a:latin typeface="Times"/>
                <a:ea typeface="Times"/>
                <a:cs typeface="Times"/>
                <a:sym typeface="Times"/>
              </a:rPr>
              <a:t>he hand boundary must be extracted in order to determine the region of interest.</a:t>
            </a:r>
            <a:endParaRPr/>
          </a:p>
          <a:p>
            <a:pPr indent="-342900" lvl="0" marL="342900" rtl="0" algn="l">
              <a:spcBef>
                <a:spcPts val="600"/>
              </a:spcBef>
              <a:spcAft>
                <a:spcPts val="0"/>
              </a:spcAft>
              <a:buClr>
                <a:schemeClr val="dk1"/>
              </a:buClr>
              <a:buSzPts val="3000"/>
              <a:buChar char="•"/>
            </a:pPr>
            <a:r>
              <a:rPr lang="en-US" sz="3000">
                <a:latin typeface="Times"/>
                <a:ea typeface="Times"/>
                <a:cs typeface="Times"/>
                <a:sym typeface="Times"/>
              </a:rPr>
              <a:t>The segmented hand may be further divided to obtain smaller segments corresponding to individual fingers.</a:t>
            </a:r>
            <a:endParaRPr/>
          </a:p>
          <a:p>
            <a:pPr indent="-342900" lvl="0" marL="342900" rtl="0" algn="l">
              <a:spcBef>
                <a:spcPts val="600"/>
              </a:spcBef>
              <a:spcAft>
                <a:spcPts val="0"/>
              </a:spcAft>
              <a:buClr>
                <a:schemeClr val="dk1"/>
              </a:buClr>
              <a:buSzPts val="3000"/>
              <a:buChar char="•"/>
            </a:pPr>
            <a:r>
              <a:rPr lang="en-US" sz="3000">
                <a:latin typeface="Times"/>
                <a:ea typeface="Times"/>
                <a:cs typeface="Times"/>
                <a:sym typeface="Times"/>
              </a:rPr>
              <a:t>Features can then be extracted separately from each of these segments.</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3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a:buNone/>
            </a:pPr>
            <a:r>
              <a:rPr lang="en-US" sz="5000" u="none" strike="noStrike">
                <a:latin typeface="Times"/>
                <a:ea typeface="Times"/>
                <a:cs typeface="Times"/>
                <a:sym typeface="Times"/>
              </a:rPr>
              <a:t>Feature Extraction</a:t>
            </a:r>
            <a:endParaRPr sz="5000"/>
          </a:p>
        </p:txBody>
      </p:sp>
      <p:sp>
        <p:nvSpPr>
          <p:cNvPr id="2348" name="Google Shape;2348;p326"/>
          <p:cNvSpPr txBox="1"/>
          <p:nvPr>
            <p:ph idx="1" type="body"/>
          </p:nvPr>
        </p:nvSpPr>
        <p:spPr>
          <a:xfrm>
            <a:off x="628650" y="1825625"/>
            <a:ext cx="4150519" cy="466725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just">
              <a:spcBef>
                <a:spcPts val="0"/>
              </a:spcBef>
              <a:spcAft>
                <a:spcPts val="0"/>
              </a:spcAft>
              <a:buClr>
                <a:schemeClr val="dk1"/>
              </a:buClr>
              <a:buSzPct val="100000"/>
              <a:buChar char="•"/>
            </a:pPr>
            <a:r>
              <a:rPr lang="en-US">
                <a:latin typeface="Times"/>
                <a:ea typeface="Times"/>
                <a:cs typeface="Times"/>
                <a:sym typeface="Times"/>
              </a:rPr>
              <a:t>T</a:t>
            </a:r>
            <a:r>
              <a:rPr b="0" i="0" lang="en-US" u="none" strike="noStrike">
                <a:latin typeface="Times"/>
                <a:ea typeface="Times"/>
                <a:cs typeface="Times"/>
                <a:sym typeface="Times"/>
              </a:rPr>
              <a:t>wo kinds of features are extracted from a hand or a finger silhouette:</a:t>
            </a:r>
            <a:endParaRPr/>
          </a:p>
          <a:p>
            <a:pPr indent="-285750" lvl="1" marL="742950" rtl="0" algn="just">
              <a:spcBef>
                <a:spcPts val="476"/>
              </a:spcBef>
              <a:spcAft>
                <a:spcPts val="0"/>
              </a:spcAft>
              <a:buClr>
                <a:schemeClr val="dk1"/>
              </a:buClr>
              <a:buSzPct val="100000"/>
              <a:buChar char="–"/>
            </a:pPr>
            <a:r>
              <a:rPr b="0" i="0" lang="en-US" sz="2800" u="none" strike="noStrike">
                <a:latin typeface="Times"/>
                <a:ea typeface="Times"/>
                <a:cs typeface="Times"/>
                <a:sym typeface="Times"/>
              </a:rPr>
              <a:t>one-dimensional geometric measurements and two-dimensional shape-based features.</a:t>
            </a:r>
            <a:endParaRPr/>
          </a:p>
          <a:p>
            <a:pPr indent="-342900" lvl="0" marL="342900" rtl="0" algn="just">
              <a:spcBef>
                <a:spcPts val="544"/>
              </a:spcBef>
              <a:spcAft>
                <a:spcPts val="0"/>
              </a:spcAft>
              <a:buClr>
                <a:schemeClr val="dk1"/>
              </a:buClr>
              <a:buSzPct val="100000"/>
              <a:buChar char="•"/>
            </a:pPr>
            <a:r>
              <a:rPr b="0" i="0" lang="en-US" u="none" strike="noStrike">
                <a:latin typeface="Times"/>
                <a:ea typeface="Times"/>
                <a:cs typeface="Times"/>
                <a:sym typeface="Times"/>
              </a:rPr>
              <a:t>The geometric measurements include length and width of fingers, length and width of the palm, and thickness of the fingers.</a:t>
            </a:r>
            <a:endParaRPr/>
          </a:p>
        </p:txBody>
      </p:sp>
      <p:pic>
        <p:nvPicPr>
          <p:cNvPr id="2349" name="Google Shape;2349;p326"/>
          <p:cNvPicPr preferRelativeResize="0"/>
          <p:nvPr/>
        </p:nvPicPr>
        <p:blipFill rotWithShape="1">
          <a:blip r:embed="rId3">
            <a:alphaModFix/>
          </a:blip>
          <a:srcRect b="0" l="0" r="0" t="0"/>
          <a:stretch/>
        </p:blipFill>
        <p:spPr>
          <a:xfrm>
            <a:off x="5196852" y="1979043"/>
            <a:ext cx="3645742" cy="3516882"/>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3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a:buNone/>
            </a:pPr>
            <a:r>
              <a:rPr lang="en-US" sz="5000" u="none" strike="noStrike">
                <a:latin typeface="Times"/>
                <a:ea typeface="Times"/>
                <a:cs typeface="Times"/>
                <a:sym typeface="Times"/>
              </a:rPr>
              <a:t>Feature Extraction</a:t>
            </a:r>
            <a:endParaRPr sz="5000"/>
          </a:p>
        </p:txBody>
      </p:sp>
      <p:sp>
        <p:nvSpPr>
          <p:cNvPr id="2355" name="Google Shape;2355;p327"/>
          <p:cNvSpPr txBox="1"/>
          <p:nvPr>
            <p:ph idx="1" type="body"/>
          </p:nvPr>
        </p:nvSpPr>
        <p:spPr>
          <a:xfrm>
            <a:off x="628650" y="1825625"/>
            <a:ext cx="4150519" cy="466725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just">
              <a:spcBef>
                <a:spcPts val="0"/>
              </a:spcBef>
              <a:spcAft>
                <a:spcPts val="0"/>
              </a:spcAft>
              <a:buClr>
                <a:schemeClr val="dk1"/>
              </a:buClr>
              <a:buSzPct val="100000"/>
              <a:buChar char="•"/>
            </a:pPr>
            <a:r>
              <a:rPr b="0" i="0" lang="en-US" u="none" strike="noStrike">
                <a:latin typeface="Times"/>
                <a:ea typeface="Times"/>
                <a:cs typeface="Times"/>
                <a:sym typeface="Times"/>
              </a:rPr>
              <a:t>It is also possible to use the set of points along the contours of the silhouette (or the segmented image itself) as features. </a:t>
            </a:r>
            <a:endParaRPr/>
          </a:p>
          <a:p>
            <a:pPr indent="-342900" lvl="0" marL="342900" rtl="0" algn="just">
              <a:spcBef>
                <a:spcPts val="448"/>
              </a:spcBef>
              <a:spcAft>
                <a:spcPts val="0"/>
              </a:spcAft>
              <a:buClr>
                <a:schemeClr val="dk1"/>
              </a:buClr>
              <a:buSzPct val="100000"/>
              <a:buChar char="•"/>
            </a:pPr>
            <a:r>
              <a:rPr b="0" i="0" lang="en-US" u="none" strike="noStrike">
                <a:latin typeface="Times"/>
                <a:ea typeface="Times"/>
                <a:cs typeface="Times"/>
                <a:sym typeface="Times"/>
              </a:rPr>
              <a:t>The dimensionality of these features can be reduced in order to obtain a more discriminative and compact representation of the hand.</a:t>
            </a:r>
            <a:endParaRPr/>
          </a:p>
          <a:p>
            <a:pPr indent="-342900" lvl="0" marL="342900" rtl="0" algn="just">
              <a:spcBef>
                <a:spcPts val="448"/>
              </a:spcBef>
              <a:spcAft>
                <a:spcPts val="0"/>
              </a:spcAft>
              <a:buClr>
                <a:schemeClr val="dk1"/>
              </a:buClr>
              <a:buSzPct val="100000"/>
              <a:buChar char="•"/>
            </a:pPr>
            <a:r>
              <a:rPr lang="en-US">
                <a:latin typeface="Times"/>
                <a:ea typeface="Times"/>
                <a:cs typeface="Times"/>
                <a:sym typeface="Times"/>
              </a:rPr>
              <a:t>16 axes along which the various features mentioned above have been measured</a:t>
            </a:r>
            <a:endParaRPr/>
          </a:p>
          <a:p>
            <a:pPr indent="-342900" lvl="0" marL="342900" rtl="0" algn="just">
              <a:spcBef>
                <a:spcPts val="448"/>
              </a:spcBef>
              <a:spcAft>
                <a:spcPts val="0"/>
              </a:spcAft>
              <a:buClr>
                <a:schemeClr val="dk1"/>
              </a:buClr>
              <a:buSzPct val="100000"/>
              <a:buChar char="•"/>
            </a:pPr>
            <a:r>
              <a:rPr lang="en-US">
                <a:latin typeface="Times"/>
                <a:ea typeface="Times"/>
                <a:cs typeface="Times"/>
                <a:sym typeface="Times"/>
              </a:rPr>
              <a:t>The hand is represented as a vector of the measurements selected above</a:t>
            </a:r>
            <a:endParaRPr/>
          </a:p>
          <a:p>
            <a:pPr indent="-200660" lvl="0" marL="342900" rtl="0" algn="just">
              <a:spcBef>
                <a:spcPts val="448"/>
              </a:spcBef>
              <a:spcAft>
                <a:spcPts val="0"/>
              </a:spcAft>
              <a:buClr>
                <a:schemeClr val="dk1"/>
              </a:buClr>
              <a:buSzPct val="100000"/>
              <a:buNone/>
            </a:pPr>
            <a:r>
              <a:t/>
            </a:r>
            <a:endParaRPr/>
          </a:p>
        </p:txBody>
      </p:sp>
      <p:pic>
        <p:nvPicPr>
          <p:cNvPr id="2356" name="Google Shape;2356;p327"/>
          <p:cNvPicPr preferRelativeResize="0"/>
          <p:nvPr/>
        </p:nvPicPr>
        <p:blipFill rotWithShape="1">
          <a:blip r:embed="rId3">
            <a:alphaModFix/>
          </a:blip>
          <a:srcRect b="0" l="0" r="0" t="0"/>
          <a:stretch/>
        </p:blipFill>
        <p:spPr>
          <a:xfrm>
            <a:off x="5196852" y="1979043"/>
            <a:ext cx="3645742" cy="3516882"/>
          </a:xfrm>
          <a:prstGeom prst="rect">
            <a:avLst/>
          </a:prstGeom>
          <a:noFill/>
          <a:ln>
            <a:noFill/>
          </a:ln>
        </p:spPr>
      </p:pic>
      <p:pic>
        <p:nvPicPr>
          <p:cNvPr id="2357" name="Google Shape;2357;p327"/>
          <p:cNvPicPr preferRelativeResize="0"/>
          <p:nvPr/>
        </p:nvPicPr>
        <p:blipFill rotWithShape="1">
          <a:blip r:embed="rId4">
            <a:alphaModFix/>
          </a:blip>
          <a:srcRect b="0" l="0" r="0" t="0"/>
          <a:stretch/>
        </p:blipFill>
        <p:spPr>
          <a:xfrm>
            <a:off x="5599510" y="5699126"/>
            <a:ext cx="1772840" cy="492125"/>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3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a:buNone/>
            </a:pPr>
            <a:r>
              <a:rPr lang="en-US" sz="5000" u="none" strike="noStrike">
                <a:latin typeface="Times"/>
                <a:ea typeface="Times"/>
                <a:cs typeface="Times"/>
                <a:sym typeface="Times"/>
              </a:rPr>
              <a:t>Feature Extraction</a:t>
            </a:r>
            <a:endParaRPr sz="5000"/>
          </a:p>
        </p:txBody>
      </p:sp>
      <p:sp>
        <p:nvSpPr>
          <p:cNvPr id="2363" name="Google Shape;2363;p328"/>
          <p:cNvSpPr txBox="1"/>
          <p:nvPr>
            <p:ph idx="1" type="body"/>
          </p:nvPr>
        </p:nvSpPr>
        <p:spPr>
          <a:xfrm>
            <a:off x="628650" y="1466851"/>
            <a:ext cx="8158163" cy="50260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                               is the gray values of the pixels along a axis</a:t>
            </a:r>
            <a:endParaRPr/>
          </a:p>
          <a:p>
            <a:pPr indent="-342900" lvl="0" marL="342900" rtl="0" algn="l">
              <a:spcBef>
                <a:spcPts val="640"/>
              </a:spcBef>
              <a:spcAft>
                <a:spcPts val="0"/>
              </a:spcAft>
              <a:buClr>
                <a:schemeClr val="dk1"/>
              </a:buClr>
              <a:buSzPts val="3200"/>
              <a:buChar char="•"/>
            </a:pPr>
            <a:r>
              <a:rPr lang="en-US"/>
              <a:t>A sequence of pixels along a measurement axis will not have an ideal gray scale profile</a:t>
            </a:r>
            <a:endParaRPr/>
          </a:p>
          <a:p>
            <a:pPr indent="-285750" lvl="1" marL="742950" rtl="0" algn="l">
              <a:spcBef>
                <a:spcPts val="560"/>
              </a:spcBef>
              <a:spcAft>
                <a:spcPts val="0"/>
              </a:spcAft>
              <a:buClr>
                <a:schemeClr val="dk1"/>
              </a:buClr>
              <a:buSzPts val="2800"/>
              <a:buChar char="–"/>
            </a:pPr>
            <a:r>
              <a:rPr lang="en-US" sz="2800"/>
              <a:t>Background lighting, color of the skin, noise and etc.</a:t>
            </a:r>
            <a:endParaRPr/>
          </a:p>
        </p:txBody>
      </p:sp>
      <p:pic>
        <p:nvPicPr>
          <p:cNvPr id="2364" name="Google Shape;2364;p328"/>
          <p:cNvPicPr preferRelativeResize="0"/>
          <p:nvPr/>
        </p:nvPicPr>
        <p:blipFill rotWithShape="1">
          <a:blip r:embed="rId3">
            <a:alphaModFix/>
          </a:blip>
          <a:srcRect b="0" l="0" r="0" t="0"/>
          <a:stretch/>
        </p:blipFill>
        <p:spPr>
          <a:xfrm>
            <a:off x="948929" y="1498601"/>
            <a:ext cx="1715690" cy="384175"/>
          </a:xfrm>
          <a:prstGeom prst="rect">
            <a:avLst/>
          </a:prstGeom>
          <a:noFill/>
          <a:ln>
            <a:noFill/>
          </a:ln>
        </p:spPr>
      </p:pic>
      <p:pic>
        <p:nvPicPr>
          <p:cNvPr id="2365" name="Google Shape;2365;p328"/>
          <p:cNvPicPr preferRelativeResize="0"/>
          <p:nvPr/>
        </p:nvPicPr>
        <p:blipFill rotWithShape="1">
          <a:blip r:embed="rId4">
            <a:alphaModFix/>
          </a:blip>
          <a:srcRect b="0" l="0" r="0" t="0"/>
          <a:stretch/>
        </p:blipFill>
        <p:spPr>
          <a:xfrm>
            <a:off x="1937148" y="3349625"/>
            <a:ext cx="4683919" cy="2808288"/>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3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a:buNone/>
            </a:pPr>
            <a:r>
              <a:rPr lang="en-US" sz="5000" u="none" strike="noStrike">
                <a:latin typeface="Times"/>
                <a:ea typeface="Times"/>
                <a:cs typeface="Times"/>
                <a:sym typeface="Times"/>
              </a:rPr>
              <a:t>Feature Extraction</a:t>
            </a:r>
            <a:endParaRPr sz="5000"/>
          </a:p>
        </p:txBody>
      </p:sp>
      <p:sp>
        <p:nvSpPr>
          <p:cNvPr id="2371" name="Google Shape;2371;p329"/>
          <p:cNvSpPr txBox="1"/>
          <p:nvPr>
            <p:ph idx="1" type="body"/>
          </p:nvPr>
        </p:nvSpPr>
        <p:spPr>
          <a:xfrm>
            <a:off x="628650" y="1466851"/>
            <a:ext cx="8158163" cy="50260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Result</a:t>
            </a:r>
            <a:endParaRPr sz="2800"/>
          </a:p>
        </p:txBody>
      </p:sp>
      <p:pic>
        <p:nvPicPr>
          <p:cNvPr id="2372" name="Google Shape;2372;p329"/>
          <p:cNvPicPr preferRelativeResize="0"/>
          <p:nvPr/>
        </p:nvPicPr>
        <p:blipFill rotWithShape="1">
          <a:blip r:embed="rId3">
            <a:alphaModFix/>
          </a:blip>
          <a:srcRect b="0" l="0" r="0" t="0"/>
          <a:stretch/>
        </p:blipFill>
        <p:spPr>
          <a:xfrm>
            <a:off x="1714500" y="2286000"/>
            <a:ext cx="3257550" cy="323850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3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a:buNone/>
            </a:pPr>
            <a:r>
              <a:rPr lang="en-US" sz="5000" u="none" strike="noStrike">
                <a:latin typeface="Times"/>
                <a:ea typeface="Times"/>
                <a:cs typeface="Times"/>
                <a:sym typeface="Times"/>
              </a:rPr>
              <a:t>Feature matching</a:t>
            </a:r>
            <a:endParaRPr sz="5000"/>
          </a:p>
        </p:txBody>
      </p:sp>
      <p:sp>
        <p:nvSpPr>
          <p:cNvPr id="2378" name="Google Shape;2378;p3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b="0" i="0" lang="en-US" u="none" strike="noStrike">
                <a:latin typeface="Times"/>
                <a:ea typeface="Times"/>
                <a:cs typeface="Times"/>
                <a:sym typeface="Times"/>
              </a:rPr>
              <a:t>The features extracted from a segmented hand image can often be denoted as a feature vector in the Euclidean space. </a:t>
            </a:r>
            <a:endParaRPr/>
          </a:p>
          <a:p>
            <a:pPr indent="-342900" lvl="0" marL="342900" rtl="0" algn="just">
              <a:spcBef>
                <a:spcPts val="640"/>
              </a:spcBef>
              <a:spcAft>
                <a:spcPts val="0"/>
              </a:spcAft>
              <a:buClr>
                <a:schemeClr val="dk1"/>
              </a:buClr>
              <a:buSzPts val="3200"/>
              <a:buChar char="•"/>
            </a:pPr>
            <a:r>
              <a:rPr b="0" i="0" lang="en-US" u="none" strike="noStrike">
                <a:latin typeface="Times"/>
                <a:ea typeface="Times"/>
                <a:cs typeface="Times"/>
                <a:sym typeface="Times"/>
              </a:rPr>
              <a:t>Common distance measures such as Euclidean and Manhattan distances can be effectively used to compare two hand images</a:t>
            </a:r>
            <a:endParaRPr/>
          </a:p>
          <a:p>
            <a:pPr indent="-342900" lvl="0" marL="342900" rtl="0" algn="just">
              <a:spcBef>
                <a:spcPts val="640"/>
              </a:spcBef>
              <a:spcAft>
                <a:spcPts val="0"/>
              </a:spcAft>
              <a:buClr>
                <a:schemeClr val="dk1"/>
              </a:buClr>
              <a:buSzPts val="3200"/>
              <a:buChar char="•"/>
            </a:pPr>
            <a:r>
              <a:rPr b="0" i="0" lang="en-US" u="none" strike="noStrike">
                <a:latin typeface="Times"/>
                <a:ea typeface="Times"/>
                <a:cs typeface="Times"/>
                <a:sym typeface="Times"/>
              </a:rPr>
              <a:t>Mahalanobis distance</a:t>
            </a:r>
            <a:endParaRPr/>
          </a:p>
          <a:p>
            <a:pPr indent="-342900" lvl="0" marL="342900" rtl="0" algn="just">
              <a:spcBef>
                <a:spcPts val="640"/>
              </a:spcBef>
              <a:spcAft>
                <a:spcPts val="0"/>
              </a:spcAft>
              <a:buClr>
                <a:schemeClr val="dk1"/>
              </a:buClr>
              <a:buSzPts val="3200"/>
              <a:buChar char="•"/>
            </a:pPr>
            <a:r>
              <a:rPr lang="en-US">
                <a:latin typeface="Times"/>
                <a:ea typeface="Times"/>
                <a:cs typeface="Times"/>
                <a:sym typeface="Times"/>
              </a:rPr>
              <a:t>ML algorithms such as SVM</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3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Why Hand Geometry</a:t>
            </a:r>
            <a:endParaRPr/>
          </a:p>
        </p:txBody>
      </p:sp>
      <p:sp>
        <p:nvSpPr>
          <p:cNvPr id="2384" name="Google Shape;2384;p3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What is the most effective biometric measurement?</a:t>
            </a:r>
            <a:endParaRPr/>
          </a:p>
          <a:p>
            <a:pPr indent="-285750" lvl="1" marL="742950" rtl="0" algn="l">
              <a:spcBef>
                <a:spcPts val="476"/>
              </a:spcBef>
              <a:spcAft>
                <a:spcPts val="0"/>
              </a:spcAft>
              <a:buClr>
                <a:schemeClr val="dk1"/>
              </a:buClr>
              <a:buSzPct val="100000"/>
              <a:buChar char="–"/>
            </a:pPr>
            <a:r>
              <a:rPr lang="en-US" sz="2800"/>
              <a:t>Each biometrics has its strengths and limitation</a:t>
            </a:r>
            <a:endParaRPr/>
          </a:p>
          <a:p>
            <a:pPr indent="-285750" lvl="1" marL="742950" rtl="0" algn="l">
              <a:spcBef>
                <a:spcPts val="476"/>
              </a:spcBef>
              <a:spcAft>
                <a:spcPts val="0"/>
              </a:spcAft>
              <a:buClr>
                <a:schemeClr val="dk1"/>
              </a:buClr>
              <a:buSzPct val="100000"/>
              <a:buChar char="–"/>
            </a:pPr>
            <a:r>
              <a:rPr lang="en-US" sz="2800"/>
              <a:t>It’s depend on application</a:t>
            </a:r>
            <a:endParaRPr/>
          </a:p>
          <a:p>
            <a:pPr indent="-285750" lvl="1" marL="742950" rtl="0" algn="l">
              <a:spcBef>
                <a:spcPts val="476"/>
              </a:spcBef>
              <a:spcAft>
                <a:spcPts val="0"/>
              </a:spcAft>
              <a:buClr>
                <a:schemeClr val="dk1"/>
              </a:buClr>
              <a:buSzPct val="100000"/>
              <a:buChar char="–"/>
            </a:pPr>
            <a:r>
              <a:rPr lang="en-US" sz="2800"/>
              <a:t>User acceptability is the most significant factor</a:t>
            </a:r>
            <a:endParaRPr/>
          </a:p>
          <a:p>
            <a:pPr indent="-342900" lvl="0" marL="342900" rtl="0" algn="l">
              <a:spcBef>
                <a:spcPts val="544"/>
              </a:spcBef>
              <a:spcAft>
                <a:spcPts val="0"/>
              </a:spcAft>
              <a:buClr>
                <a:schemeClr val="dk1"/>
              </a:buClr>
              <a:buSzPct val="100000"/>
              <a:buChar char="•"/>
            </a:pPr>
            <a:r>
              <a:rPr lang="en-US"/>
              <a:t>For many access control applications, like dormitory meal plan access, very distinctive biometrics, e.g., fingerprint and iris, may not be acceptable</a:t>
            </a:r>
            <a:endParaRPr/>
          </a:p>
          <a:p>
            <a:pPr indent="-342900" lvl="0" marL="342900" rtl="0" algn="l">
              <a:spcBef>
                <a:spcPts val="544"/>
              </a:spcBef>
              <a:spcAft>
                <a:spcPts val="0"/>
              </a:spcAft>
              <a:buClr>
                <a:schemeClr val="dk1"/>
              </a:buClr>
              <a:buSzPct val="100000"/>
              <a:buChar char="•"/>
            </a:pPr>
            <a:r>
              <a:rPr lang="en-US"/>
              <a:t>Hand geometry-based verification systems are not new and have been available since the early 1970s</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3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US" sz="3200"/>
              <a:t>A Biometric Identification System Based on Eigen-palm and Eigen-finger Features</a:t>
            </a:r>
            <a:endParaRPr/>
          </a:p>
        </p:txBody>
      </p:sp>
      <p:sp>
        <p:nvSpPr>
          <p:cNvPr id="2390" name="Google Shape;2390;p3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The identification process can be divided into the following phases: </a:t>
            </a:r>
            <a:endParaRPr/>
          </a:p>
          <a:p>
            <a:pPr indent="-285750" lvl="1" marL="742950" rtl="0" algn="l">
              <a:spcBef>
                <a:spcPts val="560"/>
              </a:spcBef>
              <a:spcAft>
                <a:spcPts val="0"/>
              </a:spcAft>
              <a:buClr>
                <a:schemeClr val="dk1"/>
              </a:buClr>
              <a:buSzPts val="2800"/>
              <a:buChar char="–"/>
            </a:pPr>
            <a:r>
              <a:rPr lang="en-US" sz="2800"/>
              <a:t>Capturing the image</a:t>
            </a:r>
            <a:endParaRPr/>
          </a:p>
          <a:p>
            <a:pPr indent="-285750" lvl="1" marL="742950" rtl="0" algn="l">
              <a:spcBef>
                <a:spcPts val="560"/>
              </a:spcBef>
              <a:spcAft>
                <a:spcPts val="0"/>
              </a:spcAft>
              <a:buClr>
                <a:schemeClr val="dk1"/>
              </a:buClr>
              <a:buSzPts val="2800"/>
              <a:buChar char="–"/>
            </a:pPr>
            <a:r>
              <a:rPr lang="en-US" sz="2800"/>
              <a:t>Preprocessing, extracting and normalizing the palm and strip-like finger subimages</a:t>
            </a:r>
            <a:endParaRPr sz="2800"/>
          </a:p>
          <a:p>
            <a:pPr indent="-285750" lvl="1" marL="742950" rtl="0" algn="l">
              <a:spcBef>
                <a:spcPts val="560"/>
              </a:spcBef>
              <a:spcAft>
                <a:spcPts val="0"/>
              </a:spcAft>
              <a:buClr>
                <a:schemeClr val="dk1"/>
              </a:buClr>
              <a:buSzPts val="2800"/>
              <a:buChar char="–"/>
            </a:pPr>
            <a:r>
              <a:rPr lang="en-US" sz="2800"/>
              <a:t>Extracting the eigenpalm and eigenfinger features based on the PCA</a:t>
            </a:r>
            <a:endParaRPr/>
          </a:p>
          <a:p>
            <a:pPr indent="-285750" lvl="1" marL="742950" rtl="0" algn="l">
              <a:spcBef>
                <a:spcPts val="560"/>
              </a:spcBef>
              <a:spcAft>
                <a:spcPts val="0"/>
              </a:spcAft>
              <a:buClr>
                <a:schemeClr val="dk1"/>
              </a:buClr>
              <a:buSzPts val="2800"/>
              <a:buChar char="–"/>
            </a:pPr>
            <a:r>
              <a:rPr lang="en-US" sz="2800"/>
              <a:t>Matching and fusion</a:t>
            </a:r>
            <a:endParaRPr/>
          </a:p>
          <a:p>
            <a:pPr indent="-285750" lvl="1" marL="742950" rtl="0" algn="l">
              <a:spcBef>
                <a:spcPts val="560"/>
              </a:spcBef>
              <a:spcAft>
                <a:spcPts val="0"/>
              </a:spcAft>
              <a:buClr>
                <a:schemeClr val="dk1"/>
              </a:buClr>
              <a:buSzPts val="2800"/>
              <a:buChar char="–"/>
            </a:pPr>
            <a:r>
              <a:rPr lang="en-US" sz="2800"/>
              <a:t>A decision based on the (k, l)-NN classifier and thresholding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Results Obtained: Iris</a:t>
            </a:r>
            <a:endParaRPr/>
          </a:p>
        </p:txBody>
      </p:sp>
      <p:sp>
        <p:nvSpPr>
          <p:cNvPr id="382" name="Google Shape;382;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D:\Backup\K Drive - Laptop\Backup of submitted papers\JNSM\Paper\figure\enhance.eps" id="383" name="Google Shape;383;p45"/>
          <p:cNvPicPr preferRelativeResize="0"/>
          <p:nvPr/>
        </p:nvPicPr>
        <p:blipFill rotWithShape="1">
          <a:blip r:embed="rId3">
            <a:alphaModFix/>
          </a:blip>
          <a:srcRect b="0" l="0" r="0" t="0"/>
          <a:stretch/>
        </p:blipFill>
        <p:spPr>
          <a:xfrm>
            <a:off x="2895600" y="1447800"/>
            <a:ext cx="3338513" cy="4927600"/>
          </a:xfrm>
          <a:prstGeom prst="rect">
            <a:avLst/>
          </a:prstGeom>
          <a:noFill/>
          <a:ln>
            <a:noFill/>
          </a:ln>
        </p:spPr>
      </p:pic>
      <p:sp>
        <p:nvSpPr>
          <p:cNvPr id="384" name="Google Shape;384;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85" name="Google Shape;385;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3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System Description</a:t>
            </a:r>
            <a:endParaRPr/>
          </a:p>
        </p:txBody>
      </p:sp>
      <p:sp>
        <p:nvSpPr>
          <p:cNvPr id="2396" name="Google Shape;2396;p3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397" name="Google Shape;2397;p333"/>
          <p:cNvPicPr preferRelativeResize="0"/>
          <p:nvPr/>
        </p:nvPicPr>
        <p:blipFill rotWithShape="1">
          <a:blip r:embed="rId3">
            <a:alphaModFix/>
          </a:blip>
          <a:srcRect b="0" l="0" r="0" t="0"/>
          <a:stretch/>
        </p:blipFill>
        <p:spPr>
          <a:xfrm>
            <a:off x="2650332" y="1295400"/>
            <a:ext cx="4436269" cy="5477332"/>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3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800"/>
              <a:buFont typeface="Calibri"/>
              <a:buNone/>
            </a:pPr>
            <a:r>
              <a:rPr lang="en-US" sz="3800"/>
              <a:t>Preprocessing and Sub-images Extraction</a:t>
            </a:r>
            <a:endParaRPr/>
          </a:p>
        </p:txBody>
      </p:sp>
      <p:sp>
        <p:nvSpPr>
          <p:cNvPr id="2403" name="Google Shape;2403;p3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404" name="Google Shape;2404;p334"/>
          <p:cNvPicPr preferRelativeResize="0"/>
          <p:nvPr/>
        </p:nvPicPr>
        <p:blipFill rotWithShape="1">
          <a:blip r:embed="rId3">
            <a:alphaModFix/>
          </a:blip>
          <a:srcRect b="0" l="0" r="0" t="0"/>
          <a:stretch/>
        </p:blipFill>
        <p:spPr>
          <a:xfrm>
            <a:off x="2228850" y="1828802"/>
            <a:ext cx="4457700" cy="3097213"/>
          </a:xfrm>
          <a:prstGeom prst="rect">
            <a:avLst/>
          </a:prstGeom>
          <a:noFill/>
          <a:ln>
            <a:noFill/>
          </a:ln>
        </p:spPr>
      </p:pic>
      <p:sp>
        <p:nvSpPr>
          <p:cNvPr id="2405" name="Google Shape;2405;p334"/>
          <p:cNvSpPr txBox="1"/>
          <p:nvPr/>
        </p:nvSpPr>
        <p:spPr>
          <a:xfrm>
            <a:off x="2228850" y="5302250"/>
            <a:ext cx="47434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 Example of a scanned hand image. (b) Binerized hand image.</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335"/>
          <p:cNvSpPr txBox="1"/>
          <p:nvPr>
            <p:ph type="title"/>
          </p:nvPr>
        </p:nvSpPr>
        <p:spPr>
          <a:xfrm>
            <a:off x="1485900" y="277815"/>
            <a:ext cx="6172200" cy="94138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3800"/>
              <a:t>Preprocessing and Sub-images Extraction</a:t>
            </a:r>
            <a:endParaRPr/>
          </a:p>
        </p:txBody>
      </p:sp>
      <p:sp>
        <p:nvSpPr>
          <p:cNvPr id="2411" name="Google Shape;2411;p3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412" name="Google Shape;2412;p335"/>
          <p:cNvPicPr preferRelativeResize="0"/>
          <p:nvPr/>
        </p:nvPicPr>
        <p:blipFill rotWithShape="1">
          <a:blip r:embed="rId3">
            <a:alphaModFix/>
          </a:blip>
          <a:srcRect b="0" l="0" r="0" t="0"/>
          <a:stretch/>
        </p:blipFill>
        <p:spPr>
          <a:xfrm>
            <a:off x="2286000" y="1738315"/>
            <a:ext cx="4629150" cy="3595687"/>
          </a:xfrm>
          <a:prstGeom prst="rect">
            <a:avLst/>
          </a:prstGeom>
          <a:noFill/>
          <a:ln>
            <a:noFill/>
          </a:ln>
        </p:spPr>
      </p:pic>
      <p:sp>
        <p:nvSpPr>
          <p:cNvPr id="2413" name="Google Shape;2413;p335"/>
          <p:cNvSpPr txBox="1"/>
          <p:nvPr/>
        </p:nvSpPr>
        <p:spPr>
          <a:xfrm>
            <a:off x="2000250" y="5486402"/>
            <a:ext cx="5486400" cy="581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 The hand contour and the relevant points for finding the regions of interest. (b) Processed finger on the hand contour.</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3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Geometry and Lighting Normalization</a:t>
            </a:r>
            <a:endParaRPr/>
          </a:p>
        </p:txBody>
      </p:sp>
      <p:sp>
        <p:nvSpPr>
          <p:cNvPr id="2419" name="Google Shape;2419;p3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420" name="Google Shape;2420;p336"/>
          <p:cNvPicPr preferRelativeResize="0"/>
          <p:nvPr/>
        </p:nvPicPr>
        <p:blipFill rotWithShape="1">
          <a:blip r:embed="rId3">
            <a:alphaModFix/>
          </a:blip>
          <a:srcRect b="0" l="0" r="0" t="0"/>
          <a:stretch/>
        </p:blipFill>
        <p:spPr>
          <a:xfrm>
            <a:off x="2343150" y="1600200"/>
            <a:ext cx="4400550" cy="3563938"/>
          </a:xfrm>
          <a:prstGeom prst="rect">
            <a:avLst/>
          </a:prstGeom>
          <a:noFill/>
          <a:ln>
            <a:noFill/>
          </a:ln>
        </p:spPr>
      </p:pic>
      <p:sp>
        <p:nvSpPr>
          <p:cNvPr id="2421" name="Google Shape;2421;p336"/>
          <p:cNvSpPr txBox="1"/>
          <p:nvPr/>
        </p:nvSpPr>
        <p:spPr>
          <a:xfrm>
            <a:off x="2343150" y="5289550"/>
            <a:ext cx="508635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 Original hand image with the regions of interest marked on it. (b) Palm subimage. (c) Little-finger subimage. (d) Ring-finger subimage.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(e) Middle-finger subimage. (f) Index-finger subimage. (g) Thumb subimage.</a:t>
            </a:r>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3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Geometry and Lighting Normalization</a:t>
            </a:r>
            <a:endParaRPr/>
          </a:p>
        </p:txBody>
      </p:sp>
      <p:sp>
        <p:nvSpPr>
          <p:cNvPr id="2427" name="Google Shape;2427;p3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After the subimages have been extracted, a lighting normalization using histogram fitting is applied.</a:t>
            </a:r>
            <a:endParaRPr/>
          </a:p>
          <a:p>
            <a:pPr indent="-342900" lvl="0" marL="342900" rtl="0" algn="l">
              <a:spcBef>
                <a:spcPts val="480"/>
              </a:spcBef>
              <a:spcAft>
                <a:spcPts val="0"/>
              </a:spcAft>
              <a:buClr>
                <a:schemeClr val="dk1"/>
              </a:buClr>
              <a:buSzPts val="2400"/>
              <a:buChar char="•"/>
            </a:pPr>
            <a:r>
              <a:rPr lang="en-US" sz="2400"/>
              <a:t>In this process, a target histogram </a:t>
            </a:r>
            <a:r>
              <a:rPr i="1" lang="en-US" sz="2400"/>
              <a:t>G(l)</a:t>
            </a:r>
            <a:r>
              <a:rPr lang="en-US" sz="2400"/>
              <a:t> is selected for each of the six subimage</a:t>
            </a:r>
            <a:endParaRPr/>
          </a:p>
          <a:p>
            <a:pPr indent="-190500" lvl="0" marL="342900" rtl="0" algn="l">
              <a:spcBef>
                <a:spcPts val="480"/>
              </a:spcBef>
              <a:spcAft>
                <a:spcPts val="0"/>
              </a:spcAft>
              <a:buClr>
                <a:schemeClr val="dk1"/>
              </a:buClr>
              <a:buSzPts val="2400"/>
              <a:buNone/>
            </a:pPr>
            <a:r>
              <a:t/>
            </a:r>
            <a:endParaRPr sz="2400"/>
          </a:p>
        </p:txBody>
      </p:sp>
      <p:pic>
        <p:nvPicPr>
          <p:cNvPr id="2428" name="Google Shape;2428;p337"/>
          <p:cNvPicPr preferRelativeResize="0"/>
          <p:nvPr/>
        </p:nvPicPr>
        <p:blipFill rotWithShape="1">
          <a:blip r:embed="rId3">
            <a:alphaModFix/>
          </a:blip>
          <a:srcRect b="0" l="0" r="0" t="0"/>
          <a:stretch/>
        </p:blipFill>
        <p:spPr>
          <a:xfrm>
            <a:off x="3257550" y="3351215"/>
            <a:ext cx="2914650" cy="2363787"/>
          </a:xfrm>
          <a:prstGeom prst="rect">
            <a:avLst/>
          </a:prstGeom>
          <a:noFill/>
          <a:ln>
            <a:noFill/>
          </a:ln>
        </p:spPr>
      </p:pic>
      <p:sp>
        <p:nvSpPr>
          <p:cNvPr id="2429" name="Google Shape;2429;p337"/>
          <p:cNvSpPr txBox="1"/>
          <p:nvPr/>
        </p:nvSpPr>
        <p:spPr>
          <a:xfrm>
            <a:off x="2800350" y="5759450"/>
            <a:ext cx="41719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Subimages (a) before and (b) after the histogram fitting.</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3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Lighting Normalization</a:t>
            </a:r>
            <a:endParaRPr/>
          </a:p>
        </p:txBody>
      </p:sp>
      <p:pic>
        <p:nvPicPr>
          <p:cNvPr id="2435" name="Google Shape;2435;p338"/>
          <p:cNvPicPr preferRelativeResize="0"/>
          <p:nvPr>
            <p:ph idx="1" type="body"/>
          </p:nvPr>
        </p:nvPicPr>
        <p:blipFill rotWithShape="1">
          <a:blip r:embed="rId3">
            <a:alphaModFix/>
          </a:blip>
          <a:srcRect b="0" l="0" r="0" t="0"/>
          <a:stretch/>
        </p:blipFill>
        <p:spPr>
          <a:xfrm>
            <a:off x="2518173" y="1447801"/>
            <a:ext cx="3939778" cy="4346575"/>
          </a:xfrm>
          <a:prstGeom prst="rect">
            <a:avLst/>
          </a:prstGeom>
          <a:noFill/>
          <a:ln>
            <a:noFill/>
          </a:ln>
        </p:spPr>
      </p:pic>
      <p:sp>
        <p:nvSpPr>
          <p:cNvPr id="2436" name="Google Shape;2436;p338"/>
          <p:cNvSpPr txBox="1"/>
          <p:nvPr/>
        </p:nvSpPr>
        <p:spPr>
          <a:xfrm>
            <a:off x="1657350" y="5791200"/>
            <a:ext cx="58864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Palm subimages with the corresponding histograms (a) before and (b) after the histogram fitting.</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3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3200"/>
              <a:t>Extraction of the Eigenpalm and Eigenfinger Features</a:t>
            </a:r>
            <a:br>
              <a:rPr lang="en-US" sz="3200"/>
            </a:br>
            <a:endParaRPr sz="3200"/>
          </a:p>
        </p:txBody>
      </p:sp>
      <p:sp>
        <p:nvSpPr>
          <p:cNvPr id="2442" name="Google Shape;2442;p3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443" name="Google Shape;2443;p339"/>
          <p:cNvPicPr preferRelativeResize="0"/>
          <p:nvPr/>
        </p:nvPicPr>
        <p:blipFill rotWithShape="1">
          <a:blip r:embed="rId3">
            <a:alphaModFix/>
          </a:blip>
          <a:srcRect b="0" l="0" r="0" t="0"/>
          <a:stretch/>
        </p:blipFill>
        <p:spPr>
          <a:xfrm>
            <a:off x="1543050" y="2362200"/>
            <a:ext cx="915591" cy="1676400"/>
          </a:xfrm>
          <a:prstGeom prst="rect">
            <a:avLst/>
          </a:prstGeom>
          <a:noFill/>
          <a:ln>
            <a:noFill/>
          </a:ln>
        </p:spPr>
      </p:pic>
      <p:pic>
        <p:nvPicPr>
          <p:cNvPr id="2444" name="Google Shape;2444;p339"/>
          <p:cNvPicPr preferRelativeResize="0"/>
          <p:nvPr/>
        </p:nvPicPr>
        <p:blipFill rotWithShape="1">
          <a:blip r:embed="rId4">
            <a:alphaModFix/>
          </a:blip>
          <a:srcRect b="0" l="0" r="0" t="0"/>
          <a:stretch/>
        </p:blipFill>
        <p:spPr>
          <a:xfrm>
            <a:off x="3086100" y="1717677"/>
            <a:ext cx="4514850" cy="3387725"/>
          </a:xfrm>
          <a:prstGeom prst="rect">
            <a:avLst/>
          </a:prstGeom>
          <a:noFill/>
          <a:ln>
            <a:noFill/>
          </a:ln>
        </p:spPr>
      </p:pic>
      <p:sp>
        <p:nvSpPr>
          <p:cNvPr id="2445" name="Google Shape;2445;p339"/>
          <p:cNvSpPr txBox="1"/>
          <p:nvPr/>
        </p:nvSpPr>
        <p:spPr>
          <a:xfrm>
            <a:off x="1485900" y="4038602"/>
            <a:ext cx="1257300" cy="12772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Average palm and finger images from database.</a:t>
            </a:r>
            <a:endParaRPr/>
          </a:p>
          <a:p>
            <a:pPr indent="0" lvl="0" marL="0" marR="0" rtl="0" algn="l">
              <a:spcBef>
                <a:spcPts val="700"/>
              </a:spcBef>
              <a:spcAft>
                <a:spcPts val="0"/>
              </a:spcAft>
              <a:buNone/>
            </a:pPr>
            <a:r>
              <a:t/>
            </a:r>
            <a:endParaRPr sz="1400">
              <a:solidFill>
                <a:schemeClr val="dk1"/>
              </a:solidFill>
              <a:latin typeface="Calibri"/>
              <a:ea typeface="Calibri"/>
              <a:cs typeface="Calibri"/>
              <a:sym typeface="Calibri"/>
            </a:endParaRPr>
          </a:p>
        </p:txBody>
      </p:sp>
      <p:sp>
        <p:nvSpPr>
          <p:cNvPr id="2446" name="Google Shape;2446;p339"/>
          <p:cNvSpPr txBox="1"/>
          <p:nvPr/>
        </p:nvSpPr>
        <p:spPr>
          <a:xfrm>
            <a:off x="3086100" y="5181600"/>
            <a:ext cx="46863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Eigenpalms and eigenfingers obtained from the database (indicated by the corresponding ordinal numbers): (a) the eigenpalms and (b) the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little-finger eigenfingers.</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3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US" sz="3200"/>
              <a:t>MATCHING AND FUSION AT THE</a:t>
            </a:r>
            <a:br>
              <a:rPr lang="en-US" sz="3200"/>
            </a:br>
            <a:r>
              <a:rPr lang="en-US" sz="3200"/>
              <a:t>MATCHING-SCORE LEVEL</a:t>
            </a:r>
            <a:endParaRPr/>
          </a:p>
        </p:txBody>
      </p:sp>
      <p:sp>
        <p:nvSpPr>
          <p:cNvPr id="2452" name="Google Shape;2452;p3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The matching between corresponding feature vectors is based on the Euclidean distance</a:t>
            </a:r>
            <a:endParaRPr/>
          </a:p>
          <a:p>
            <a:pPr indent="-342900" lvl="0" marL="342900" rtl="0" algn="l">
              <a:spcBef>
                <a:spcPts val="480"/>
              </a:spcBef>
              <a:spcAft>
                <a:spcPts val="0"/>
              </a:spcAft>
              <a:buClr>
                <a:schemeClr val="dk1"/>
              </a:buClr>
              <a:buSzPts val="2400"/>
              <a:buChar char="•"/>
            </a:pPr>
            <a:r>
              <a:rPr lang="en-US" sz="2400"/>
              <a:t>The distances are normalized and transformed into similarity measures</a:t>
            </a:r>
            <a:endParaRPr/>
          </a:p>
          <a:p>
            <a:pPr indent="-285750" lvl="1" marL="742950" rtl="0" algn="l">
              <a:spcBef>
                <a:spcPts val="400"/>
              </a:spcBef>
              <a:spcAft>
                <a:spcPts val="0"/>
              </a:spcAft>
              <a:buClr>
                <a:schemeClr val="dk1"/>
              </a:buClr>
              <a:buSzPts val="2000"/>
              <a:buChar char="–"/>
            </a:pPr>
            <a:r>
              <a:rPr lang="en-US" sz="2000"/>
              <a:t>The frequency distribution of the distances of templates of the same person is calculated.</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pic>
        <p:nvPicPr>
          <p:cNvPr id="2453" name="Google Shape;2453;p340"/>
          <p:cNvPicPr preferRelativeResize="0"/>
          <p:nvPr/>
        </p:nvPicPr>
        <p:blipFill rotWithShape="1">
          <a:blip r:embed="rId3">
            <a:alphaModFix/>
          </a:blip>
          <a:srcRect b="0" l="0" r="0" t="0"/>
          <a:stretch/>
        </p:blipFill>
        <p:spPr>
          <a:xfrm>
            <a:off x="3429000" y="4079877"/>
            <a:ext cx="2171700" cy="1863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Removing Specular Highlights</a:t>
            </a:r>
            <a:endParaRPr/>
          </a:p>
        </p:txBody>
      </p:sp>
      <p:sp>
        <p:nvSpPr>
          <p:cNvPr id="391" name="Google Shape;391;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Image contains specular highlights due to source of light</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Such highlights can be removed in 2 stages</a:t>
            </a:r>
            <a:endParaRPr/>
          </a:p>
          <a:p>
            <a:pPr indent="-285750" lvl="1" marL="742950" rtl="0" algn="l">
              <a:spcBef>
                <a:spcPts val="480"/>
              </a:spcBef>
              <a:spcAft>
                <a:spcPts val="0"/>
              </a:spcAft>
              <a:buClr>
                <a:schemeClr val="dk1"/>
              </a:buClr>
              <a:buSzPts val="2400"/>
              <a:buChar char="–"/>
            </a:pPr>
            <a:r>
              <a:rPr lang="en-US" sz="2400"/>
              <a:t>Adaptive Thresholding:</a:t>
            </a:r>
            <a:endParaRPr/>
          </a:p>
          <a:p>
            <a:pPr indent="0" lvl="1" marL="457200" rtl="0" algn="l">
              <a:spcBef>
                <a:spcPts val="320"/>
              </a:spcBef>
              <a:spcAft>
                <a:spcPts val="0"/>
              </a:spcAft>
              <a:buClr>
                <a:srgbClr val="000000"/>
              </a:buClr>
              <a:buSzPts val="1600"/>
              <a:buNone/>
            </a:pPr>
            <a:r>
              <a:rPr b="0" i="0" lang="en-US" sz="1600">
                <a:solidFill>
                  <a:srgbClr val="000000"/>
                </a:solidFill>
                <a:latin typeface="Arial"/>
                <a:ea typeface="Arial"/>
                <a:cs typeface="Arial"/>
                <a:sym typeface="Arial"/>
              </a:rPr>
              <a:t>In </a:t>
            </a:r>
            <a:r>
              <a:rPr b="1" i="0" lang="en-US" sz="1600">
                <a:solidFill>
                  <a:srgbClr val="000000"/>
                </a:solidFill>
                <a:latin typeface="Arial"/>
                <a:ea typeface="Arial"/>
                <a:cs typeface="Arial"/>
                <a:sym typeface="Arial"/>
              </a:rPr>
              <a:t>simple thresholding</a:t>
            </a:r>
            <a:r>
              <a:rPr b="0" i="0" lang="en-US" sz="1600">
                <a:solidFill>
                  <a:srgbClr val="000000"/>
                </a:solidFill>
                <a:latin typeface="Arial"/>
                <a:ea typeface="Arial"/>
                <a:cs typeface="Arial"/>
                <a:sym typeface="Arial"/>
              </a:rPr>
              <a:t>, the threshold value is global, i.e., it is same for all the pixels in the image. </a:t>
            </a:r>
            <a:r>
              <a:rPr b="1" i="0" lang="en-US" sz="1600">
                <a:solidFill>
                  <a:srgbClr val="000000"/>
                </a:solidFill>
                <a:latin typeface="Arial"/>
                <a:ea typeface="Arial"/>
                <a:cs typeface="Arial"/>
                <a:sym typeface="Arial"/>
              </a:rPr>
              <a:t>Adaptive thresholding</a:t>
            </a:r>
            <a:r>
              <a:rPr b="0" i="0" lang="en-US" sz="1600">
                <a:solidFill>
                  <a:srgbClr val="000000"/>
                </a:solidFill>
                <a:latin typeface="Arial"/>
                <a:ea typeface="Arial"/>
                <a:cs typeface="Arial"/>
                <a:sym typeface="Arial"/>
              </a:rPr>
              <a:t> is the method where the threshold value is calculated for smaller regions and therefore, there will be different threshold values for different regions.</a:t>
            </a:r>
            <a:endParaRPr sz="2400"/>
          </a:p>
          <a:p>
            <a:pPr indent="-285750" lvl="1" marL="742950" rtl="0" algn="l">
              <a:spcBef>
                <a:spcPts val="480"/>
              </a:spcBef>
              <a:spcAft>
                <a:spcPts val="0"/>
              </a:spcAft>
              <a:buClr>
                <a:schemeClr val="dk1"/>
              </a:buClr>
              <a:buSzPts val="2400"/>
              <a:buChar char="–"/>
            </a:pPr>
            <a:r>
              <a:rPr lang="en-US" sz="2400"/>
              <a:t>Hole Filling:</a:t>
            </a:r>
            <a:endParaRPr/>
          </a:p>
          <a:p>
            <a:pPr indent="-285750" lvl="1" marL="742950" rtl="0" algn="l">
              <a:spcBef>
                <a:spcPts val="320"/>
              </a:spcBef>
              <a:spcAft>
                <a:spcPts val="0"/>
              </a:spcAft>
              <a:buClr>
                <a:srgbClr val="4D5156"/>
              </a:buClr>
              <a:buSzPts val="1600"/>
              <a:buChar char="–"/>
            </a:pPr>
            <a:r>
              <a:rPr b="0" i="0" lang="en-US" sz="1600">
                <a:solidFill>
                  <a:srgbClr val="4D5156"/>
                </a:solidFill>
                <a:latin typeface="arial"/>
                <a:ea typeface="arial"/>
                <a:cs typeface="arial"/>
                <a:sym typeface="arial"/>
              </a:rPr>
              <a:t>A </a:t>
            </a:r>
            <a:r>
              <a:rPr b="1" i="0" lang="en-US" sz="1600">
                <a:solidFill>
                  <a:srgbClr val="5F6368"/>
                </a:solidFill>
                <a:latin typeface="arial"/>
                <a:ea typeface="arial"/>
                <a:cs typeface="arial"/>
                <a:sym typeface="arial"/>
              </a:rPr>
              <a:t>hole</a:t>
            </a:r>
            <a:r>
              <a:rPr b="0" i="0" lang="en-US" sz="1600">
                <a:solidFill>
                  <a:srgbClr val="4D5156"/>
                </a:solidFill>
                <a:latin typeface="arial"/>
                <a:ea typeface="arial"/>
                <a:cs typeface="arial"/>
                <a:sym typeface="arial"/>
              </a:rPr>
              <a:t> may be defined as a background region surrounded by a connected border of foreground pixels.</a:t>
            </a:r>
            <a:endParaRPr b="0" i="0" sz="2400">
              <a:solidFill>
                <a:srgbClr val="4D5156"/>
              </a:solidFill>
              <a:latin typeface="arial"/>
              <a:ea typeface="arial"/>
              <a:cs typeface="arial"/>
              <a:sym typeface="arial"/>
            </a:endParaRPr>
          </a:p>
          <a:p>
            <a:pPr indent="-133350" lvl="1" marL="742950" rtl="0" algn="l">
              <a:spcBef>
                <a:spcPts val="480"/>
              </a:spcBef>
              <a:spcAft>
                <a:spcPts val="0"/>
              </a:spcAft>
              <a:buClr>
                <a:schemeClr val="dk1"/>
              </a:buClr>
              <a:buSzPts val="2400"/>
              <a:buNone/>
            </a:pPr>
            <a:r>
              <a:t/>
            </a:r>
            <a:endParaRPr sz="2400"/>
          </a:p>
        </p:txBody>
      </p:sp>
      <p:sp>
        <p:nvSpPr>
          <p:cNvPr id="392" name="Google Shape;392;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94" name="Google Shape;394;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
        <p:nvSpPr>
          <p:cNvPr id="395" name="Google Shape;395;p46"/>
          <p:cNvSpPr/>
          <p:nvPr/>
        </p:nvSpPr>
        <p:spPr>
          <a:xfrm>
            <a:off x="0" y="0"/>
            <a:ext cx="914400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6A8"/>
              </a:buClr>
              <a:buSzPts val="1000"/>
              <a:buFont typeface="Arial"/>
              <a:buNone/>
            </a:pPr>
            <a:r>
              <a:rPr b="0" i="0" lang="en-US" sz="1000" u="sng" cap="none" strike="noStrike">
                <a:solidFill>
                  <a:schemeClr val="hlink"/>
                </a:solidFill>
                <a:latin typeface="Arial"/>
                <a:ea typeface="Arial"/>
                <a:cs typeface="Arial"/>
                <a:sym typeface="Arial"/>
                <a:hlinkClick r:id="rId3"/>
              </a:rPr>
              <a:t>BW2</a:t>
            </a:r>
            <a:r>
              <a:rPr b="0" i="0" lang="en-US" sz="1000" u="none" cap="none" strike="noStrike">
                <a:solidFill>
                  <a:srgbClr val="1A1A1A"/>
                </a:solidFill>
                <a:latin typeface="Arial"/>
                <a:ea typeface="Arial"/>
                <a:cs typeface="Arial"/>
                <a:sym typeface="Arial"/>
              </a:rPr>
              <a:t> = imfill(</a:t>
            </a:r>
            <a:r>
              <a:rPr b="0" i="0" lang="en-US" sz="1000" u="sng" cap="none" strike="noStrike">
                <a:solidFill>
                  <a:schemeClr val="hlink"/>
                </a:solidFill>
                <a:latin typeface="Arial"/>
                <a:ea typeface="Arial"/>
                <a:cs typeface="Arial"/>
                <a:sym typeface="Arial"/>
                <a:hlinkClick r:id="rId4"/>
              </a:rPr>
              <a:t>BW</a:t>
            </a:r>
            <a:r>
              <a:rPr b="0" i="0" lang="en-US" sz="1000" u="none" cap="none" strike="noStrike">
                <a:solidFill>
                  <a:srgbClr val="1A1A1A"/>
                </a:solidFill>
                <a:latin typeface="Arial"/>
                <a:ea typeface="Arial"/>
                <a:cs typeface="Arial"/>
                <a:sym typeface="Arial"/>
              </a:rPr>
              <a:t>,'holes')</a:t>
            </a:r>
            <a:r>
              <a:rPr b="0" i="0" lang="en-US" sz="900" u="none" cap="none" strike="noStrike">
                <a:solidFill>
                  <a:srgbClr val="1A1A1A"/>
                </a:solidFill>
                <a:latin typeface="Roboto"/>
                <a:ea typeface="Roboto"/>
                <a:cs typeface="Roboto"/>
                <a:sym typeface="Roboto"/>
              </a:rPr>
              <a:t> fills holes in the input binary image </a:t>
            </a:r>
            <a:r>
              <a:rPr b="0" i="0" lang="en-US" sz="900" u="none" cap="none" strike="noStrike">
                <a:solidFill>
                  <a:srgbClr val="1A1A1A"/>
                </a:solidFill>
                <a:latin typeface="Arial"/>
                <a:ea typeface="Arial"/>
                <a:cs typeface="Arial"/>
                <a:sym typeface="Arial"/>
              </a:rPr>
              <a:t>BW</a:t>
            </a:r>
            <a:r>
              <a:rPr b="0" i="0" lang="en-US" sz="900" u="none" cap="none" strike="noStrike">
                <a:solidFill>
                  <a:srgbClr val="1A1A1A"/>
                </a:solidFill>
                <a:latin typeface="Roboto"/>
                <a:ea typeface="Roboto"/>
                <a:cs typeface="Roboto"/>
                <a:sym typeface="Roboto"/>
              </a:rPr>
              <a:t>. In this syntax, a hole is a set of background pixels that cannot be reached by filling in the background from the edge of the image.</a:t>
            </a: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396" name="Google Shape;396;p46"/>
          <p:cNvSpPr/>
          <p:nvPr/>
        </p:nvSpPr>
        <p:spPr>
          <a:xfrm>
            <a:off x="611560" y="5852591"/>
            <a:ext cx="7272808" cy="38472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6A8"/>
              </a:buClr>
              <a:buSzPts val="1000"/>
              <a:buFont typeface="Arial"/>
              <a:buNone/>
            </a:pPr>
            <a:r>
              <a:rPr b="0" i="0" lang="en-US" sz="1000" u="sng" cap="none" strike="noStrike">
                <a:solidFill>
                  <a:schemeClr val="hlink"/>
                </a:solidFill>
                <a:latin typeface="Arial"/>
                <a:ea typeface="Arial"/>
                <a:cs typeface="Arial"/>
                <a:sym typeface="Arial"/>
                <a:hlinkClick r:id="rId5"/>
              </a:rPr>
              <a:t>BW2</a:t>
            </a:r>
            <a:r>
              <a:rPr b="0" i="0" lang="en-US" sz="1000" u="none" cap="none" strike="noStrike">
                <a:solidFill>
                  <a:srgbClr val="1A1A1A"/>
                </a:solidFill>
                <a:latin typeface="Arial"/>
                <a:ea typeface="Arial"/>
                <a:cs typeface="Arial"/>
                <a:sym typeface="Arial"/>
              </a:rPr>
              <a:t> = imfill(</a:t>
            </a:r>
            <a:r>
              <a:rPr b="0" i="0" lang="en-US" sz="1000" u="sng" cap="none" strike="noStrike">
                <a:solidFill>
                  <a:schemeClr val="hlink"/>
                </a:solidFill>
                <a:latin typeface="Arial"/>
                <a:ea typeface="Arial"/>
                <a:cs typeface="Arial"/>
                <a:sym typeface="Arial"/>
                <a:hlinkClick r:id="rId6"/>
              </a:rPr>
              <a:t>BW</a:t>
            </a:r>
            <a:r>
              <a:rPr b="0" i="0" lang="en-US" sz="1000" u="none" cap="none" strike="noStrike">
                <a:solidFill>
                  <a:srgbClr val="1A1A1A"/>
                </a:solidFill>
                <a:latin typeface="Arial"/>
                <a:ea typeface="Arial"/>
                <a:cs typeface="Arial"/>
                <a:sym typeface="Arial"/>
              </a:rPr>
              <a:t>,'holes')</a:t>
            </a:r>
            <a:r>
              <a:rPr b="0" i="0" lang="en-US" sz="900" u="none" cap="none" strike="noStrike">
                <a:solidFill>
                  <a:srgbClr val="1A1A1A"/>
                </a:solidFill>
                <a:latin typeface="Roboto"/>
                <a:ea typeface="Roboto"/>
                <a:cs typeface="Roboto"/>
                <a:sym typeface="Roboto"/>
              </a:rPr>
              <a:t> fills holes in the input binary image </a:t>
            </a:r>
            <a:r>
              <a:rPr b="0" i="0" lang="en-US" sz="900" u="none" cap="none" strike="noStrike">
                <a:solidFill>
                  <a:srgbClr val="1A1A1A"/>
                </a:solidFill>
                <a:latin typeface="Arial"/>
                <a:ea typeface="Arial"/>
                <a:cs typeface="Arial"/>
                <a:sym typeface="Arial"/>
              </a:rPr>
              <a:t>BW</a:t>
            </a:r>
            <a:r>
              <a:rPr b="0" i="0" lang="en-US" sz="900" u="none" cap="none" strike="noStrike">
                <a:solidFill>
                  <a:srgbClr val="1A1A1A"/>
                </a:solidFill>
                <a:latin typeface="Roboto"/>
                <a:ea typeface="Roboto"/>
                <a:cs typeface="Roboto"/>
                <a:sym typeface="Roboto"/>
              </a:rPr>
              <a:t>. In this syntax, a hole is a set of background pixels that cannot be reached by filling in the background from the edge of the image.</a:t>
            </a: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402" name="Google Shape;402;p47"/>
          <p:cNvPicPr preferRelativeResize="0"/>
          <p:nvPr>
            <p:ph idx="1" type="body"/>
          </p:nvPr>
        </p:nvPicPr>
        <p:blipFill rotWithShape="1">
          <a:blip r:embed="rId3">
            <a:alphaModFix/>
          </a:blip>
          <a:srcRect b="0" l="0" r="0" t="0"/>
          <a:stretch/>
        </p:blipFill>
        <p:spPr>
          <a:xfrm>
            <a:off x="3017122" y="1600200"/>
            <a:ext cx="3109755" cy="45259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408" name="Google Shape;408;p48"/>
          <p:cNvPicPr preferRelativeResize="0"/>
          <p:nvPr>
            <p:ph idx="1" type="body"/>
          </p:nvPr>
        </p:nvPicPr>
        <p:blipFill rotWithShape="1">
          <a:blip r:embed="rId3">
            <a:alphaModFix/>
          </a:blip>
          <a:srcRect b="0" l="0" r="0" t="0"/>
          <a:stretch/>
        </p:blipFill>
        <p:spPr>
          <a:xfrm>
            <a:off x="3066437" y="1600200"/>
            <a:ext cx="3011126" cy="45259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K:\F Drive Lab\submitted papers\Special Issue Springer\LaTeX\figure\Originals\adap3.bmp" id="414" name="Google Shape;414;p49"/>
          <p:cNvPicPr preferRelativeResize="0"/>
          <p:nvPr/>
        </p:nvPicPr>
        <p:blipFill rotWithShape="1">
          <a:blip r:embed="rId3">
            <a:alphaModFix/>
          </a:blip>
          <a:srcRect b="0" l="0" r="0" t="0"/>
          <a:stretch/>
        </p:blipFill>
        <p:spPr>
          <a:xfrm>
            <a:off x="3429000" y="2057400"/>
            <a:ext cx="2209800" cy="1943100"/>
          </a:xfrm>
          <a:prstGeom prst="rect">
            <a:avLst/>
          </a:prstGeom>
          <a:noFill/>
          <a:ln cap="flat" cmpd="sng" w="9525">
            <a:solidFill>
              <a:schemeClr val="dk1"/>
            </a:solidFill>
            <a:prstDash val="solid"/>
            <a:miter lim="800000"/>
            <a:headEnd len="sm" w="sm" type="none"/>
            <a:tailEnd len="sm" w="sm" type="none"/>
          </a:ln>
        </p:spPr>
      </p:pic>
      <p:sp>
        <p:nvSpPr>
          <p:cNvPr id="415" name="Google Shape;415;p49"/>
          <p:cNvSpPr txBox="1"/>
          <p:nvPr/>
        </p:nvSpPr>
        <p:spPr>
          <a:xfrm>
            <a:off x="3657600" y="4267200"/>
            <a:ext cx="20574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Binarized Image with holes</a:t>
            </a:r>
            <a:endParaRPr/>
          </a:p>
        </p:txBody>
      </p:sp>
      <p:pic>
        <p:nvPicPr>
          <p:cNvPr id="416" name="Google Shape;416;p49"/>
          <p:cNvPicPr preferRelativeResize="0"/>
          <p:nvPr/>
        </p:nvPicPr>
        <p:blipFill rotWithShape="1">
          <a:blip r:embed="rId4">
            <a:alphaModFix/>
          </a:blip>
          <a:srcRect b="25812" l="20740" r="17087" t="6557"/>
          <a:stretch/>
        </p:blipFill>
        <p:spPr>
          <a:xfrm>
            <a:off x="6172200" y="2057400"/>
            <a:ext cx="2209800" cy="1905000"/>
          </a:xfrm>
          <a:prstGeom prst="rect">
            <a:avLst/>
          </a:prstGeom>
          <a:noFill/>
          <a:ln cap="flat" cmpd="sng" w="9525">
            <a:solidFill>
              <a:schemeClr val="dk1"/>
            </a:solidFill>
            <a:prstDash val="solid"/>
            <a:miter lim="800000"/>
            <a:headEnd len="sm" w="sm" type="none"/>
            <a:tailEnd len="sm" w="sm" type="none"/>
          </a:ln>
        </p:spPr>
      </p:pic>
      <p:sp>
        <p:nvSpPr>
          <p:cNvPr id="417" name="Google Shape;417;p49"/>
          <p:cNvSpPr txBox="1"/>
          <p:nvPr/>
        </p:nvSpPr>
        <p:spPr>
          <a:xfrm>
            <a:off x="6172200" y="4267200"/>
            <a:ext cx="24384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Image after hole filling</a:t>
            </a:r>
            <a:endParaRPr/>
          </a:p>
        </p:txBody>
      </p:sp>
      <p:pic>
        <p:nvPicPr>
          <p:cNvPr descr="D:\Backup\K Drive - Laptop\Thesis Material\Versions of Thesis\ThesisDefenseFinal\images\preprocessing\norm\S1115L10.eps" id="418" name="Google Shape;418;p49"/>
          <p:cNvPicPr preferRelativeResize="0"/>
          <p:nvPr/>
        </p:nvPicPr>
        <p:blipFill rotWithShape="1">
          <a:blip r:embed="rId5">
            <a:alphaModFix/>
          </a:blip>
          <a:srcRect b="0" l="0" r="0" t="0"/>
          <a:stretch/>
        </p:blipFill>
        <p:spPr>
          <a:xfrm>
            <a:off x="838200" y="2057400"/>
            <a:ext cx="2209800" cy="1935163"/>
          </a:xfrm>
          <a:prstGeom prst="rect">
            <a:avLst/>
          </a:prstGeom>
          <a:noFill/>
          <a:ln>
            <a:noFill/>
          </a:ln>
        </p:spPr>
      </p:pic>
      <p:sp>
        <p:nvSpPr>
          <p:cNvPr id="419" name="Google Shape;419;p49"/>
          <p:cNvSpPr txBox="1"/>
          <p:nvPr/>
        </p:nvSpPr>
        <p:spPr>
          <a:xfrm>
            <a:off x="1219200" y="4267200"/>
            <a:ext cx="1447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Input Image</a:t>
            </a:r>
            <a:endParaRPr/>
          </a:p>
        </p:txBody>
      </p:sp>
      <p:sp>
        <p:nvSpPr>
          <p:cNvPr id="420" name="Google Shape;420;p49"/>
          <p:cNvSpPr txBox="1"/>
          <p:nvPr/>
        </p:nvSpPr>
        <p:spPr>
          <a:xfrm>
            <a:off x="2667000" y="5421313"/>
            <a:ext cx="45720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Removal of Specular Highlights from Iris</a:t>
            </a:r>
            <a:endParaRPr/>
          </a:p>
        </p:txBody>
      </p:sp>
      <p:sp>
        <p:nvSpPr>
          <p:cNvPr id="421" name="Google Shape;421;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422" name="Google Shape;422;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Region of Interest Detection</a:t>
            </a:r>
            <a:endParaRPr/>
          </a:p>
        </p:txBody>
      </p:sp>
      <p:sp>
        <p:nvSpPr>
          <p:cNvPr id="428" name="Google Shape;428;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Approaches are</a:t>
            </a:r>
            <a:endParaRPr/>
          </a:p>
          <a:p>
            <a:pPr indent="-285750" lvl="1" marL="742950" rtl="0" algn="l">
              <a:spcBef>
                <a:spcPts val="480"/>
              </a:spcBef>
              <a:spcAft>
                <a:spcPts val="0"/>
              </a:spcAft>
              <a:buClr>
                <a:schemeClr val="dk1"/>
              </a:buClr>
              <a:buSzPts val="2400"/>
              <a:buChar char="–"/>
            </a:pPr>
            <a:r>
              <a:rPr lang="en-US" sz="2400"/>
              <a:t>Triangularization approach</a:t>
            </a:r>
            <a:endParaRPr/>
          </a:p>
          <a:p>
            <a:pPr indent="-285750" lvl="1" marL="742950" rtl="0" algn="l">
              <a:spcBef>
                <a:spcPts val="480"/>
              </a:spcBef>
              <a:spcAft>
                <a:spcPts val="0"/>
              </a:spcAft>
              <a:buClr>
                <a:schemeClr val="dk1"/>
              </a:buClr>
              <a:buSzPts val="2400"/>
              <a:buChar char="–"/>
            </a:pPr>
            <a:r>
              <a:rPr lang="en-US" sz="2400"/>
              <a:t>Circular Hough Transform</a:t>
            </a:r>
            <a:endParaRPr/>
          </a:p>
          <a:p>
            <a:pPr indent="-285750" lvl="1" marL="742950" rtl="0" algn="l">
              <a:spcBef>
                <a:spcPts val="480"/>
              </a:spcBef>
              <a:spcAft>
                <a:spcPts val="0"/>
              </a:spcAft>
              <a:buClr>
                <a:schemeClr val="dk1"/>
              </a:buClr>
              <a:buSzPts val="2400"/>
              <a:buChar char="–"/>
            </a:pPr>
            <a:r>
              <a:rPr lang="en-US" sz="2400"/>
              <a:t>Spectrum based approach</a:t>
            </a:r>
            <a:endParaRPr/>
          </a:p>
          <a:p>
            <a:pPr indent="-285750" lvl="1" marL="742950" rtl="0" algn="l">
              <a:spcBef>
                <a:spcPts val="480"/>
              </a:spcBef>
              <a:spcAft>
                <a:spcPts val="0"/>
              </a:spcAft>
              <a:buClr>
                <a:schemeClr val="dk1"/>
              </a:buClr>
              <a:buSzPts val="2400"/>
              <a:buChar char="–"/>
            </a:pPr>
            <a:r>
              <a:rPr lang="en-US" sz="2400"/>
              <a:t>Circular summation approach</a:t>
            </a:r>
            <a:endParaRPr/>
          </a:p>
          <a:p>
            <a:pPr indent="-285750" lvl="1" marL="742950" rtl="0" algn="l">
              <a:spcBef>
                <a:spcPts val="480"/>
              </a:spcBef>
              <a:spcAft>
                <a:spcPts val="0"/>
              </a:spcAft>
              <a:buClr>
                <a:schemeClr val="dk1"/>
              </a:buClr>
              <a:buSzPts val="2400"/>
              <a:buChar char="–"/>
            </a:pPr>
            <a:r>
              <a:rPr lang="en-US" sz="2400"/>
              <a:t>Reference point based detection</a:t>
            </a:r>
            <a:endParaRPr/>
          </a:p>
          <a:p>
            <a:pPr indent="-285750" lvl="1" marL="742950" rtl="0" algn="l">
              <a:spcBef>
                <a:spcPts val="480"/>
              </a:spcBef>
              <a:spcAft>
                <a:spcPts val="0"/>
              </a:spcAft>
              <a:buClr>
                <a:schemeClr val="dk1"/>
              </a:buClr>
              <a:buSzPts val="2400"/>
              <a:buChar char="–"/>
            </a:pPr>
            <a:r>
              <a:rPr lang="en-US" sz="2400"/>
              <a:t>Connected component based technique</a:t>
            </a:r>
            <a:endParaRPr/>
          </a:p>
        </p:txBody>
      </p:sp>
      <p:sp>
        <p:nvSpPr>
          <p:cNvPr id="429" name="Google Shape;429;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0" name="Google Shape;430;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431" name="Google Shape;431;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Triangularization Approach</a:t>
            </a:r>
            <a:endParaRPr/>
          </a:p>
        </p:txBody>
      </p:sp>
      <p:sp>
        <p:nvSpPr>
          <p:cNvPr id="437" name="Google Shape;437;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Take three points (x, y, z)</a:t>
            </a:r>
            <a:endParaRPr/>
          </a:p>
          <a:p>
            <a:pPr indent="-342900" lvl="0" marL="342900" rtl="0" algn="l">
              <a:spcBef>
                <a:spcPts val="480"/>
              </a:spcBef>
              <a:spcAft>
                <a:spcPts val="0"/>
              </a:spcAft>
              <a:buClr>
                <a:schemeClr val="dk1"/>
              </a:buClr>
              <a:buSzPts val="2400"/>
              <a:buChar char="•"/>
            </a:pPr>
            <a:r>
              <a:rPr lang="en-US" sz="2400"/>
              <a:t>Draw a rectangle surrounding x, y, z</a:t>
            </a:r>
            <a:endParaRPr/>
          </a:p>
          <a:p>
            <a:pPr indent="-342900" lvl="0" marL="342900" rtl="0" algn="l">
              <a:spcBef>
                <a:spcPts val="480"/>
              </a:spcBef>
              <a:spcAft>
                <a:spcPts val="0"/>
              </a:spcAft>
              <a:buClr>
                <a:schemeClr val="dk1"/>
              </a:buClr>
              <a:buSzPts val="2400"/>
              <a:buChar char="•"/>
            </a:pPr>
            <a:r>
              <a:rPr lang="en-US" sz="2400"/>
              <a:t>Extract region of interest</a:t>
            </a:r>
            <a:endParaRPr/>
          </a:p>
          <a:p>
            <a:pPr indent="-342900" lvl="0" marL="342900" rtl="0" algn="l">
              <a:spcBef>
                <a:spcPts val="480"/>
              </a:spcBef>
              <a:spcAft>
                <a:spcPts val="0"/>
              </a:spcAft>
              <a:buClr>
                <a:schemeClr val="dk1"/>
              </a:buClr>
              <a:buSzPts val="2400"/>
              <a:buChar char="•"/>
            </a:pPr>
            <a:r>
              <a:rPr lang="en-US" sz="2400"/>
              <a:t>Find its applicability to face detection</a:t>
            </a:r>
            <a:endParaRPr/>
          </a:p>
        </p:txBody>
      </p:sp>
      <p:pic>
        <p:nvPicPr>
          <p:cNvPr descr="DSC02938" id="438" name="Google Shape;438;p51"/>
          <p:cNvPicPr preferRelativeResize="0"/>
          <p:nvPr/>
        </p:nvPicPr>
        <p:blipFill rotWithShape="1">
          <a:blip r:embed="rId3">
            <a:alphaModFix/>
          </a:blip>
          <a:srcRect b="0" l="0" r="0" t="0"/>
          <a:stretch/>
        </p:blipFill>
        <p:spPr>
          <a:xfrm>
            <a:off x="1828800" y="4191000"/>
            <a:ext cx="2946400" cy="2209800"/>
          </a:xfrm>
          <a:prstGeom prst="rect">
            <a:avLst/>
          </a:prstGeom>
          <a:noFill/>
          <a:ln>
            <a:noFill/>
          </a:ln>
        </p:spPr>
      </p:pic>
      <p:pic>
        <p:nvPicPr>
          <p:cNvPr descr="DSC02938" id="439" name="Google Shape;439;p51"/>
          <p:cNvPicPr preferRelativeResize="0"/>
          <p:nvPr/>
        </p:nvPicPr>
        <p:blipFill rotWithShape="1">
          <a:blip r:embed="rId3">
            <a:alphaModFix/>
          </a:blip>
          <a:srcRect b="24848" l="29091" r="34546" t="14545"/>
          <a:stretch/>
        </p:blipFill>
        <p:spPr>
          <a:xfrm>
            <a:off x="6065838" y="4724400"/>
            <a:ext cx="1071562" cy="1339850"/>
          </a:xfrm>
          <a:prstGeom prst="rect">
            <a:avLst/>
          </a:prstGeom>
          <a:noFill/>
          <a:ln>
            <a:noFill/>
          </a:ln>
        </p:spPr>
      </p:pic>
      <p:sp>
        <p:nvSpPr>
          <p:cNvPr id="440" name="Google Shape;440;p51"/>
          <p:cNvSpPr/>
          <p:nvPr/>
        </p:nvSpPr>
        <p:spPr>
          <a:xfrm>
            <a:off x="2628900" y="4495800"/>
            <a:ext cx="1181100" cy="1395413"/>
          </a:xfrm>
          <a:prstGeom prst="rect">
            <a:avLst/>
          </a:prstGeom>
          <a:no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41" name="Google Shape;441;p51"/>
          <p:cNvCxnSpPr/>
          <p:nvPr/>
        </p:nvCxnSpPr>
        <p:spPr>
          <a:xfrm rot="-5400000">
            <a:off x="2819400" y="5029200"/>
            <a:ext cx="152400" cy="152400"/>
          </a:xfrm>
          <a:prstGeom prst="straightConnector1">
            <a:avLst/>
          </a:prstGeom>
          <a:noFill/>
          <a:ln cap="flat" cmpd="sng" w="9525">
            <a:solidFill>
              <a:srgbClr val="974806"/>
            </a:solidFill>
            <a:prstDash val="solid"/>
            <a:round/>
            <a:headEnd len="sm" w="sm" type="none"/>
            <a:tailEnd len="med" w="med" type="stealth"/>
          </a:ln>
        </p:spPr>
      </p:cxnSp>
      <p:cxnSp>
        <p:nvCxnSpPr>
          <p:cNvPr id="442" name="Google Shape;442;p51"/>
          <p:cNvCxnSpPr/>
          <p:nvPr/>
        </p:nvCxnSpPr>
        <p:spPr>
          <a:xfrm flipH="1" rot="5400000">
            <a:off x="3429000" y="5029200"/>
            <a:ext cx="152400" cy="152400"/>
          </a:xfrm>
          <a:prstGeom prst="straightConnector1">
            <a:avLst/>
          </a:prstGeom>
          <a:noFill/>
          <a:ln cap="flat" cmpd="sng" w="9525">
            <a:solidFill>
              <a:srgbClr val="974806"/>
            </a:solidFill>
            <a:prstDash val="solid"/>
            <a:round/>
            <a:headEnd len="sm" w="sm" type="none"/>
            <a:tailEnd len="med" w="med" type="stealth"/>
          </a:ln>
        </p:spPr>
      </p:cxnSp>
      <p:cxnSp>
        <p:nvCxnSpPr>
          <p:cNvPr id="443" name="Google Shape;443;p51"/>
          <p:cNvCxnSpPr/>
          <p:nvPr/>
        </p:nvCxnSpPr>
        <p:spPr>
          <a:xfrm flipH="1" rot="5400000">
            <a:off x="3238500" y="5676900"/>
            <a:ext cx="152400" cy="76200"/>
          </a:xfrm>
          <a:prstGeom prst="straightConnector1">
            <a:avLst/>
          </a:prstGeom>
          <a:noFill/>
          <a:ln cap="flat" cmpd="sng" w="9525">
            <a:solidFill>
              <a:srgbClr val="974806"/>
            </a:solidFill>
            <a:prstDash val="solid"/>
            <a:round/>
            <a:headEnd len="sm" w="sm" type="none"/>
            <a:tailEnd len="med" w="med" type="stealth"/>
          </a:ln>
        </p:spPr>
      </p:cxnSp>
      <p:sp>
        <p:nvSpPr>
          <p:cNvPr id="444" name="Google Shape;444;p51"/>
          <p:cNvSpPr txBox="1"/>
          <p:nvPr/>
        </p:nvSpPr>
        <p:spPr>
          <a:xfrm>
            <a:off x="2667000" y="5116513"/>
            <a:ext cx="3048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974806"/>
                </a:solidFill>
                <a:latin typeface="Arial"/>
                <a:ea typeface="Arial"/>
                <a:cs typeface="Arial"/>
                <a:sym typeface="Arial"/>
              </a:rPr>
              <a:t>x</a:t>
            </a:r>
            <a:endParaRPr/>
          </a:p>
        </p:txBody>
      </p:sp>
      <p:sp>
        <p:nvSpPr>
          <p:cNvPr id="445" name="Google Shape;445;p51"/>
          <p:cNvSpPr txBox="1"/>
          <p:nvPr/>
        </p:nvSpPr>
        <p:spPr>
          <a:xfrm>
            <a:off x="3505200" y="5105400"/>
            <a:ext cx="304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974806"/>
                </a:solidFill>
                <a:latin typeface="Arial"/>
                <a:ea typeface="Arial"/>
                <a:cs typeface="Arial"/>
                <a:sym typeface="Arial"/>
              </a:rPr>
              <a:t>y</a:t>
            </a:r>
            <a:endParaRPr/>
          </a:p>
        </p:txBody>
      </p:sp>
      <p:sp>
        <p:nvSpPr>
          <p:cNvPr id="446" name="Google Shape;446;p51"/>
          <p:cNvSpPr txBox="1"/>
          <p:nvPr/>
        </p:nvSpPr>
        <p:spPr>
          <a:xfrm>
            <a:off x="3352800" y="5562600"/>
            <a:ext cx="304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974806"/>
                </a:solidFill>
                <a:latin typeface="Arial"/>
                <a:ea typeface="Arial"/>
                <a:cs typeface="Arial"/>
                <a:sym typeface="Arial"/>
              </a:rPr>
              <a:t>z</a:t>
            </a:r>
            <a:endParaRPr/>
          </a:p>
        </p:txBody>
      </p:sp>
      <p:sp>
        <p:nvSpPr>
          <p:cNvPr id="447" name="Google Shape;44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449" name="Google Shape;449;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Circular Hough Transform</a:t>
            </a:r>
            <a:endParaRPr sz="3600"/>
          </a:p>
        </p:txBody>
      </p:sp>
      <p:sp>
        <p:nvSpPr>
          <p:cNvPr id="455" name="Google Shape;455;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Find edges in the image</a:t>
            </a:r>
            <a:endParaRPr/>
          </a:p>
          <a:p>
            <a:pPr indent="-342900" lvl="0" marL="342900" rtl="0" algn="l">
              <a:spcBef>
                <a:spcPts val="480"/>
              </a:spcBef>
              <a:spcAft>
                <a:spcPts val="0"/>
              </a:spcAft>
              <a:buClr>
                <a:schemeClr val="dk1"/>
              </a:buClr>
              <a:buSzPts val="2400"/>
              <a:buChar char="•"/>
            </a:pPr>
            <a:r>
              <a:rPr lang="en-US" sz="2400"/>
              <a:t>At each edge point, a circle is drawn</a:t>
            </a:r>
            <a:endParaRPr/>
          </a:p>
          <a:p>
            <a:pPr indent="-342900" lvl="0" marL="342900" rtl="0" algn="l">
              <a:spcBef>
                <a:spcPts val="480"/>
              </a:spcBef>
              <a:spcAft>
                <a:spcPts val="0"/>
              </a:spcAft>
              <a:buClr>
                <a:schemeClr val="dk1"/>
              </a:buClr>
              <a:buSzPts val="2400"/>
              <a:buChar char="•"/>
            </a:pPr>
            <a:r>
              <a:rPr lang="en-US" sz="2400"/>
              <a:t>On each coordinate which belongs to the perimeter of the drawn circle, a vote is cast</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pic>
        <p:nvPicPr>
          <p:cNvPr id="456" name="Google Shape;456;p52"/>
          <p:cNvPicPr preferRelativeResize="0"/>
          <p:nvPr/>
        </p:nvPicPr>
        <p:blipFill rotWithShape="1">
          <a:blip r:embed="rId3">
            <a:alphaModFix/>
          </a:blip>
          <a:srcRect b="0" l="0" r="0" t="0"/>
          <a:stretch/>
        </p:blipFill>
        <p:spPr>
          <a:xfrm>
            <a:off x="1752600" y="4038600"/>
            <a:ext cx="5334000" cy="2184400"/>
          </a:xfrm>
          <a:prstGeom prst="rect">
            <a:avLst/>
          </a:prstGeom>
          <a:noFill/>
          <a:ln>
            <a:noFill/>
          </a:ln>
        </p:spPr>
      </p:pic>
      <p:sp>
        <p:nvSpPr>
          <p:cNvPr id="457" name="Google Shape;457;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459" name="Google Shape;459;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Biometric sensors</a:t>
            </a:r>
            <a:endParaRPr/>
          </a:p>
        </p:txBody>
      </p:sp>
      <p:sp>
        <p:nvSpPr>
          <p:cNvPr id="114" name="Google Shape;114;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A biometric sensor is a </a:t>
            </a:r>
            <a:r>
              <a:rPr lang="en-US" u="sng">
                <a:solidFill>
                  <a:schemeClr val="hlink"/>
                </a:solidFill>
                <a:hlinkClick r:id="rId3"/>
              </a:rPr>
              <a:t>transducer that changes</a:t>
            </a:r>
            <a:r>
              <a:rPr lang="en-US"/>
              <a:t> a biometric traitst of a person into an electrical signal.</a:t>
            </a:r>
            <a:endParaRPr/>
          </a:p>
          <a:p>
            <a:pPr indent="-342900" lvl="0" marL="342900" rtl="0" algn="l">
              <a:spcBef>
                <a:spcPts val="592"/>
              </a:spcBef>
              <a:spcAft>
                <a:spcPts val="0"/>
              </a:spcAft>
              <a:buClr>
                <a:schemeClr val="dk1"/>
              </a:buClr>
              <a:buSzPct val="100000"/>
              <a:buChar char="•"/>
            </a:pPr>
            <a:r>
              <a:rPr lang="en-US"/>
              <a:t> Biometric traits mainly include biometric fingerprint reader, iris, face, voice, etc. </a:t>
            </a:r>
            <a:endParaRPr/>
          </a:p>
          <a:p>
            <a:pPr indent="-342900" lvl="0" marL="342900" rtl="0" algn="l">
              <a:spcBef>
                <a:spcPts val="592"/>
              </a:spcBef>
              <a:spcAft>
                <a:spcPts val="0"/>
              </a:spcAft>
              <a:buClr>
                <a:schemeClr val="dk1"/>
              </a:buClr>
              <a:buSzPct val="100000"/>
              <a:buChar char="•"/>
            </a:pPr>
            <a:r>
              <a:rPr lang="en-US"/>
              <a:t> The sensor reads or measures light, temperature, speed, electrical capacity and other types of energies.</a:t>
            </a:r>
            <a:endParaRPr/>
          </a:p>
          <a:p>
            <a:pPr indent="-342900" lvl="0" marL="342900" rtl="0" algn="l">
              <a:spcBef>
                <a:spcPts val="592"/>
              </a:spcBef>
              <a:spcAft>
                <a:spcPts val="0"/>
              </a:spcAft>
              <a:buClr>
                <a:schemeClr val="dk1"/>
              </a:buClr>
              <a:buSzPct val="100000"/>
              <a:buChar char="•"/>
            </a:pPr>
            <a:r>
              <a:rPr lang="en-US"/>
              <a:t>Biometric sensors are an essential feature of identity technology.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descr="F:\laptop backup 18 march 2009\Normalisation\Normalisation\CASIA\002\R\S1002R03.jpg" id="464" name="Google Shape;464;p53"/>
          <p:cNvPicPr preferRelativeResize="0"/>
          <p:nvPr/>
        </p:nvPicPr>
        <p:blipFill rotWithShape="1">
          <a:blip r:embed="rId3">
            <a:alphaModFix/>
          </a:blip>
          <a:srcRect b="0" l="0" r="0" t="0"/>
          <a:stretch/>
        </p:blipFill>
        <p:spPr>
          <a:xfrm>
            <a:off x="5257800" y="1295400"/>
            <a:ext cx="2743200" cy="2400300"/>
          </a:xfrm>
          <a:prstGeom prst="rect">
            <a:avLst/>
          </a:prstGeom>
          <a:noFill/>
          <a:ln>
            <a:noFill/>
          </a:ln>
        </p:spPr>
      </p:pic>
      <p:pic>
        <p:nvPicPr>
          <p:cNvPr id="465" name="Google Shape;465;p53"/>
          <p:cNvPicPr preferRelativeResize="0"/>
          <p:nvPr/>
        </p:nvPicPr>
        <p:blipFill rotWithShape="1">
          <a:blip r:embed="rId4">
            <a:alphaModFix/>
          </a:blip>
          <a:srcRect b="16940" l="16528" r="17355" t="8743"/>
          <a:stretch/>
        </p:blipFill>
        <p:spPr>
          <a:xfrm>
            <a:off x="1066800" y="1306513"/>
            <a:ext cx="3048000" cy="2590800"/>
          </a:xfrm>
          <a:prstGeom prst="rect">
            <a:avLst/>
          </a:prstGeom>
          <a:noFill/>
          <a:ln>
            <a:noFill/>
          </a:ln>
        </p:spPr>
      </p:pic>
      <p:sp>
        <p:nvSpPr>
          <p:cNvPr id="466" name="Google Shape;466;p53"/>
          <p:cNvSpPr/>
          <p:nvPr/>
        </p:nvSpPr>
        <p:spPr>
          <a:xfrm>
            <a:off x="1524000" y="2754313"/>
            <a:ext cx="762000" cy="762000"/>
          </a:xfrm>
          <a:prstGeom prst="ellipse">
            <a:avLst/>
          </a:prstGeom>
          <a:solidFill>
            <a:srgbClr val="FF0000">
              <a:alpha val="0"/>
            </a:srgbClr>
          </a:solid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53"/>
          <p:cNvSpPr/>
          <p:nvPr/>
        </p:nvSpPr>
        <p:spPr>
          <a:xfrm>
            <a:off x="1371600" y="2449513"/>
            <a:ext cx="762000" cy="762000"/>
          </a:xfrm>
          <a:prstGeom prst="ellipse">
            <a:avLst/>
          </a:prstGeom>
          <a:solidFill>
            <a:srgbClr val="FF0000">
              <a:alpha val="0"/>
            </a:srgbClr>
          </a:solid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53"/>
          <p:cNvSpPr/>
          <p:nvPr/>
        </p:nvSpPr>
        <p:spPr>
          <a:xfrm>
            <a:off x="1752600" y="2068513"/>
            <a:ext cx="762000" cy="762000"/>
          </a:xfrm>
          <a:prstGeom prst="ellipse">
            <a:avLst/>
          </a:prstGeom>
          <a:solidFill>
            <a:srgbClr val="FF0000">
              <a:alpha val="0"/>
            </a:srgbClr>
          </a:solid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53"/>
          <p:cNvSpPr/>
          <p:nvPr/>
        </p:nvSpPr>
        <p:spPr>
          <a:xfrm>
            <a:off x="1981200" y="2754313"/>
            <a:ext cx="762000" cy="762000"/>
          </a:xfrm>
          <a:prstGeom prst="ellipse">
            <a:avLst/>
          </a:prstGeom>
          <a:solidFill>
            <a:srgbClr val="FF0000">
              <a:alpha val="0"/>
            </a:srgbClr>
          </a:solid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53"/>
          <p:cNvSpPr/>
          <p:nvPr/>
        </p:nvSpPr>
        <p:spPr>
          <a:xfrm>
            <a:off x="2133600" y="2373313"/>
            <a:ext cx="762000" cy="762000"/>
          </a:xfrm>
          <a:prstGeom prst="ellipse">
            <a:avLst/>
          </a:prstGeom>
          <a:solidFill>
            <a:srgbClr val="FF0000">
              <a:alpha val="0"/>
            </a:srgbClr>
          </a:solid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1" name="Google Shape;471;p53"/>
          <p:cNvCxnSpPr/>
          <p:nvPr/>
        </p:nvCxnSpPr>
        <p:spPr>
          <a:xfrm rot="-5400000">
            <a:off x="952501" y="4010025"/>
            <a:ext cx="2362200" cy="3175"/>
          </a:xfrm>
          <a:prstGeom prst="straightConnector1">
            <a:avLst/>
          </a:prstGeom>
          <a:noFill/>
          <a:ln cap="flat" cmpd="sng" w="9525">
            <a:solidFill>
              <a:srgbClr val="FF0000"/>
            </a:solidFill>
            <a:prstDash val="solid"/>
            <a:round/>
            <a:headEnd len="med" w="med" type="none"/>
            <a:tailEnd len="med" w="med" type="stealth"/>
          </a:ln>
        </p:spPr>
      </p:cxnSp>
      <p:sp>
        <p:nvSpPr>
          <p:cNvPr id="472" name="Google Shape;472;p53"/>
          <p:cNvSpPr txBox="1"/>
          <p:nvPr/>
        </p:nvSpPr>
        <p:spPr>
          <a:xfrm>
            <a:off x="1143000" y="5268913"/>
            <a:ext cx="25908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Maximum Intersections</a:t>
            </a:r>
            <a:endParaRPr/>
          </a:p>
        </p:txBody>
      </p:sp>
      <p:sp>
        <p:nvSpPr>
          <p:cNvPr id="473" name="Google Shape;473;p53"/>
          <p:cNvSpPr txBox="1"/>
          <p:nvPr/>
        </p:nvSpPr>
        <p:spPr>
          <a:xfrm>
            <a:off x="1600200" y="4049713"/>
            <a:ext cx="1981200" cy="369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Hough Space</a:t>
            </a:r>
            <a:endParaRPr/>
          </a:p>
        </p:txBody>
      </p:sp>
      <p:sp>
        <p:nvSpPr>
          <p:cNvPr id="474" name="Google Shape;474;p53"/>
          <p:cNvSpPr/>
          <p:nvPr/>
        </p:nvSpPr>
        <p:spPr>
          <a:xfrm>
            <a:off x="5257800" y="1676400"/>
            <a:ext cx="1905000" cy="1981200"/>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53"/>
          <p:cNvSpPr/>
          <p:nvPr/>
        </p:nvSpPr>
        <p:spPr>
          <a:xfrm>
            <a:off x="5867400" y="2306638"/>
            <a:ext cx="712788" cy="741362"/>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53"/>
          <p:cNvSpPr txBox="1"/>
          <p:nvPr/>
        </p:nvSpPr>
        <p:spPr>
          <a:xfrm>
            <a:off x="5562600" y="3886200"/>
            <a:ext cx="1981200" cy="3698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Localized Image</a:t>
            </a:r>
            <a:endParaRPr/>
          </a:p>
        </p:txBody>
      </p:sp>
      <p:sp>
        <p:nvSpPr>
          <p:cNvPr id="477" name="Google Shape;477;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8" name="Google Shape;478;p53"/>
          <p:cNvSpPr txBox="1"/>
          <p:nvPr/>
        </p:nvSpPr>
        <p:spPr>
          <a:xfrm>
            <a:off x="2133600" y="6019800"/>
            <a:ext cx="4648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Circular Hough Transform for Iris Detection</a:t>
            </a:r>
            <a:endParaRPr/>
          </a:p>
        </p:txBody>
      </p:sp>
      <p:sp>
        <p:nvSpPr>
          <p:cNvPr id="479" name="Google Shape;479;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480" name="Google Shape;480;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500"/>
                                  </p:stCondLst>
                                  <p:childTnLst>
                                    <p:set>
                                      <p:cBhvr>
                                        <p:cTn dur="1" fill="hold">
                                          <p:stCondLst>
                                            <p:cond delay="0"/>
                                          </p:stCondLst>
                                        </p:cTn>
                                        <p:tgtEl>
                                          <p:spTgt spid="46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470"/>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469"/>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500"/>
                                  </p:stCondLst>
                                  <p:childTnLst>
                                    <p:set>
                                      <p:cBhvr>
                                        <p:cTn dur="1" fill="hold">
                                          <p:stCondLst>
                                            <p:cond delay="0"/>
                                          </p:stCondLst>
                                        </p:cTn>
                                        <p:tgtEl>
                                          <p:spTgt spid="466"/>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500"/>
                                  </p:stCondLst>
                                  <p:childTnLst>
                                    <p:set>
                                      <p:cBhvr>
                                        <p:cTn dur="1" fill="hold">
                                          <p:stCondLst>
                                            <p:cond delay="0"/>
                                          </p:stCondLst>
                                        </p:cTn>
                                        <p:tgtEl>
                                          <p:spTgt spid="467"/>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2" presetSubtype="4">
                                  <p:stCondLst>
                                    <p:cond delay="100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500"/>
                                        <p:tgtEl>
                                          <p:spTgt spid="471"/>
                                        </p:tgtEl>
                                        <p:attrNameLst>
                                          <p:attrName>ppt_y</p:attrName>
                                        </p:attrNameLst>
                                      </p:cBhvr>
                                      <p:tavLst>
                                        <p:tav fmla="" tm="0">
                                          <p:val>
                                            <p:strVal val="#ppt_y+1"/>
                                          </p:val>
                                        </p:tav>
                                        <p:tav fmla="" tm="100000">
                                          <p:val>
                                            <p:strVal val="#ppt_y"/>
                                          </p:val>
                                        </p:tav>
                                      </p:tavLst>
                                    </p:anim>
                                  </p:childTnLst>
                                </p:cTn>
                              </p:par>
                            </p:childTnLst>
                          </p:cTn>
                        </p:par>
                        <p:par>
                          <p:cTn fill="hold">
                            <p:stCondLst>
                              <p:cond delay="505"/>
                            </p:stCondLst>
                            <p:childTnLst>
                              <p:par>
                                <p:cTn fill="hold" nodeType="afterEffect" presetClass="entr" presetID="1" presetSubtype="0">
                                  <p:stCondLst>
                                    <p:cond delay="200"/>
                                  </p:stCondLst>
                                  <p:childTnLst>
                                    <p:set>
                                      <p:cBhvr>
                                        <p:cTn dur="1" fill="hold">
                                          <p:stCondLst>
                                            <p:cond delay="0"/>
                                          </p:stCondLst>
                                        </p:cTn>
                                        <p:tgtEl>
                                          <p:spTgt spid="472"/>
                                        </p:tgtEl>
                                        <p:attrNameLst>
                                          <p:attrName>style.visibility</p:attrName>
                                        </p:attrNameLst>
                                      </p:cBhvr>
                                      <p:to>
                                        <p:strVal val="visible"/>
                                      </p:to>
                                    </p:set>
                                  </p:childTnLst>
                                </p:cTn>
                              </p:par>
                            </p:childTnLst>
                          </p:cTn>
                        </p:par>
                        <p:par>
                          <p:cTn fill="hold">
                            <p:stCondLst>
                              <p:cond delay="506"/>
                            </p:stCondLst>
                            <p:childTnLst>
                              <p:par>
                                <p:cTn fill="hold" nodeType="afterEffect" presetClass="entr" presetID="1" presetSubtype="0">
                                  <p:stCondLst>
                                    <p:cond delay="500"/>
                                  </p:stCondLst>
                                  <p:childTnLst>
                                    <p:set>
                                      <p:cBhvr>
                                        <p:cTn dur="1" fill="hold">
                                          <p:stCondLst>
                                            <p:cond delay="0"/>
                                          </p:stCondLst>
                                        </p:cTn>
                                        <p:tgtEl>
                                          <p:spTgt spid="464"/>
                                        </p:tgtEl>
                                        <p:attrNameLst>
                                          <p:attrName>style.visibility</p:attrName>
                                        </p:attrNameLst>
                                      </p:cBhvr>
                                      <p:to>
                                        <p:strVal val="visible"/>
                                      </p:to>
                                    </p:set>
                                  </p:childTnLst>
                                </p:cTn>
                              </p:par>
                            </p:childTnLst>
                          </p:cTn>
                        </p:par>
                        <p:par>
                          <p:cTn fill="hold">
                            <p:stCondLst>
                              <p:cond delay="507"/>
                            </p:stCondLst>
                            <p:childTnLst>
                              <p:par>
                                <p:cTn fill="hold" nodeType="afterEffect" presetClass="entr" presetID="10" presetSubtype="0">
                                  <p:stCondLst>
                                    <p:cond delay="50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par>
                          <p:cTn fill="hold">
                            <p:stCondLst>
                              <p:cond delay="1007"/>
                            </p:stCondLst>
                            <p:childTnLst>
                              <p:par>
                                <p:cTn fill="hold" nodeType="afterEffect" presetClass="entr" presetID="10" presetSubtype="0">
                                  <p:stCondLst>
                                    <p:cond delay="50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 presetSubtype="0">
                                  <p:stCondLst>
                                    <p:cond delay="500"/>
                                  </p:stCondLst>
                                  <p:childTnLst>
                                    <p:set>
                                      <p:cBhvr>
                                        <p:cTn dur="1" fill="hold">
                                          <p:stCondLst>
                                            <p:cond delay="0"/>
                                          </p:stCondLst>
                                        </p:cTn>
                                        <p:tgtEl>
                                          <p:spTgt spid="476"/>
                                        </p:tgtEl>
                                        <p:attrNameLst>
                                          <p:attrName>style.visibility</p:attrName>
                                        </p:attrNameLst>
                                      </p:cBhvr>
                                      <p:to>
                                        <p:strVal val="visible"/>
                                      </p:to>
                                    </p:set>
                                  </p:childTnLst>
                                </p:cTn>
                              </p:par>
                            </p:childTnLst>
                          </p:cTn>
                        </p:par>
                        <p:par>
                          <p:cTn fill="hold">
                            <p:stCondLst>
                              <p:cond delay="1507"/>
                            </p:stCondLst>
                            <p:childTnLst>
                              <p:par>
                                <p:cTn fill="hold" nodeType="afterEffect" presetClass="entr" presetID="1" presetSubtype="0">
                                  <p:stCondLst>
                                    <p:cond delay="20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3600"/>
              <a:t>Iris Detection using Spectrum based Approach</a:t>
            </a:r>
            <a:endParaRPr/>
          </a:p>
        </p:txBody>
      </p:sp>
      <p:sp>
        <p:nvSpPr>
          <p:cNvPr id="486" name="Google Shape;486;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For pupil radius, an edge map of the hole filled binary image is obtained</a:t>
            </a:r>
            <a:endParaRPr/>
          </a:p>
          <a:p>
            <a:pPr indent="-342900" lvl="0" marL="342900" rtl="0" algn="l">
              <a:spcBef>
                <a:spcPts val="480"/>
              </a:spcBef>
              <a:spcAft>
                <a:spcPts val="0"/>
              </a:spcAft>
              <a:buClr>
                <a:schemeClr val="dk1"/>
              </a:buClr>
              <a:buSzPts val="2400"/>
              <a:buChar char="•"/>
            </a:pPr>
            <a:r>
              <a:rPr lang="en-US" sz="2400"/>
              <a:t>Radius is distance from the detected pupil center to nearest non-zero pixel</a:t>
            </a:r>
            <a:endParaRPr/>
          </a:p>
          <a:p>
            <a:pPr indent="-139700" lvl="0" marL="342900" rtl="0" algn="l">
              <a:spcBef>
                <a:spcPts val="640"/>
              </a:spcBef>
              <a:spcAft>
                <a:spcPts val="0"/>
              </a:spcAft>
              <a:buClr>
                <a:schemeClr val="dk1"/>
              </a:buClr>
              <a:buSzPts val="3200"/>
              <a:buNone/>
            </a:pPr>
            <a:r>
              <a:t/>
            </a:r>
            <a:endParaRPr/>
          </a:p>
        </p:txBody>
      </p:sp>
      <p:pic>
        <p:nvPicPr>
          <p:cNvPr id="487" name="Google Shape;487;p54"/>
          <p:cNvPicPr preferRelativeResize="0"/>
          <p:nvPr/>
        </p:nvPicPr>
        <p:blipFill rotWithShape="1">
          <a:blip r:embed="rId3">
            <a:alphaModFix/>
          </a:blip>
          <a:srcRect b="14753" l="16528" r="17355" t="8743"/>
          <a:stretch/>
        </p:blipFill>
        <p:spPr>
          <a:xfrm>
            <a:off x="3505200" y="3505200"/>
            <a:ext cx="1646238" cy="1439863"/>
          </a:xfrm>
          <a:prstGeom prst="rect">
            <a:avLst/>
          </a:prstGeom>
          <a:noFill/>
          <a:ln>
            <a:noFill/>
          </a:ln>
        </p:spPr>
      </p:pic>
      <p:pic>
        <p:nvPicPr>
          <p:cNvPr id="488" name="Google Shape;488;p54"/>
          <p:cNvPicPr preferRelativeResize="0"/>
          <p:nvPr/>
        </p:nvPicPr>
        <p:blipFill rotWithShape="1">
          <a:blip r:embed="rId4">
            <a:alphaModFix/>
          </a:blip>
          <a:srcRect b="16940" l="16528" r="17355" t="8743"/>
          <a:stretch/>
        </p:blipFill>
        <p:spPr>
          <a:xfrm>
            <a:off x="6096000" y="3505200"/>
            <a:ext cx="1693863" cy="1439863"/>
          </a:xfrm>
          <a:prstGeom prst="rect">
            <a:avLst/>
          </a:prstGeom>
          <a:noFill/>
          <a:ln cap="flat" cmpd="sng" w="9525">
            <a:solidFill>
              <a:schemeClr val="dk1"/>
            </a:solidFill>
            <a:prstDash val="solid"/>
            <a:miter lim="800000"/>
            <a:headEnd len="sm" w="sm" type="none"/>
            <a:tailEnd len="sm" w="sm" type="none"/>
          </a:ln>
        </p:spPr>
      </p:pic>
      <p:sp>
        <p:nvSpPr>
          <p:cNvPr id="489" name="Google Shape;489;p54"/>
          <p:cNvSpPr/>
          <p:nvPr/>
        </p:nvSpPr>
        <p:spPr>
          <a:xfrm>
            <a:off x="2819400" y="4038600"/>
            <a:ext cx="533400" cy="304800"/>
          </a:xfrm>
          <a:prstGeom prst="rightArrow">
            <a:avLst>
              <a:gd fmla="val 50000" name="adj1"/>
              <a:gd fmla="val 49997" name="adj2"/>
            </a:avLst>
          </a:prstGeom>
          <a:solidFill>
            <a:srgbClr val="C0C0C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54"/>
          <p:cNvSpPr/>
          <p:nvPr/>
        </p:nvSpPr>
        <p:spPr>
          <a:xfrm>
            <a:off x="5334000" y="4038600"/>
            <a:ext cx="533400" cy="304800"/>
          </a:xfrm>
          <a:prstGeom prst="rightArrow">
            <a:avLst>
              <a:gd fmla="val 50000" name="adj1"/>
              <a:gd fmla="val 49997" name="adj2"/>
            </a:avLst>
          </a:prstGeom>
          <a:solidFill>
            <a:srgbClr val="C0C0C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54"/>
          <p:cNvSpPr txBox="1"/>
          <p:nvPr/>
        </p:nvSpPr>
        <p:spPr>
          <a:xfrm>
            <a:off x="1143000" y="5181600"/>
            <a:ext cx="1371600"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Complemented</a:t>
            </a:r>
            <a:endParaRPr sz="1200">
              <a:solidFill>
                <a:schemeClr val="dk1"/>
              </a:solidFill>
              <a:latin typeface="Arial"/>
              <a:ea typeface="Arial"/>
              <a:cs typeface="Arial"/>
              <a:sym typeface="Arial"/>
            </a:endParaRPr>
          </a:p>
        </p:txBody>
      </p:sp>
      <p:sp>
        <p:nvSpPr>
          <p:cNvPr id="492" name="Google Shape;492;p54"/>
          <p:cNvSpPr txBox="1"/>
          <p:nvPr/>
        </p:nvSpPr>
        <p:spPr>
          <a:xfrm>
            <a:off x="3733800" y="5181600"/>
            <a:ext cx="1371600"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Spectrum Image</a:t>
            </a:r>
            <a:endParaRPr sz="1200">
              <a:solidFill>
                <a:schemeClr val="dk1"/>
              </a:solidFill>
              <a:latin typeface="Arial"/>
              <a:ea typeface="Arial"/>
              <a:cs typeface="Arial"/>
              <a:sym typeface="Arial"/>
            </a:endParaRPr>
          </a:p>
        </p:txBody>
      </p:sp>
      <p:sp>
        <p:nvSpPr>
          <p:cNvPr id="493" name="Google Shape;493;p54"/>
          <p:cNvSpPr txBox="1"/>
          <p:nvPr/>
        </p:nvSpPr>
        <p:spPr>
          <a:xfrm>
            <a:off x="6400800" y="5181600"/>
            <a:ext cx="1371600"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Pupil Detected</a:t>
            </a:r>
            <a:endParaRPr sz="1200">
              <a:solidFill>
                <a:schemeClr val="dk1"/>
              </a:solidFill>
              <a:latin typeface="Arial"/>
              <a:ea typeface="Arial"/>
              <a:cs typeface="Arial"/>
              <a:sym typeface="Arial"/>
            </a:endParaRPr>
          </a:p>
        </p:txBody>
      </p:sp>
      <p:sp>
        <p:nvSpPr>
          <p:cNvPr id="494" name="Google Shape;494;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95" name="Google Shape;495;p54"/>
          <p:cNvPicPr preferRelativeResize="0"/>
          <p:nvPr/>
        </p:nvPicPr>
        <p:blipFill rotWithShape="1">
          <a:blip r:embed="rId5">
            <a:alphaModFix/>
          </a:blip>
          <a:srcRect b="25812" l="20740" r="17087" t="6557"/>
          <a:stretch/>
        </p:blipFill>
        <p:spPr>
          <a:xfrm>
            <a:off x="762000" y="3505200"/>
            <a:ext cx="1600200" cy="1379538"/>
          </a:xfrm>
          <a:prstGeom prst="rect">
            <a:avLst/>
          </a:prstGeom>
          <a:noFill/>
          <a:ln cap="flat" cmpd="sng" w="9525">
            <a:solidFill>
              <a:schemeClr val="dk1"/>
            </a:solidFill>
            <a:prstDash val="solid"/>
            <a:miter lim="800000"/>
            <a:headEnd len="sm" w="sm" type="none"/>
            <a:tailEnd len="sm" w="sm" type="none"/>
          </a:ln>
        </p:spPr>
      </p:pic>
      <p:sp>
        <p:nvSpPr>
          <p:cNvPr id="496" name="Google Shape;496;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497" name="Google Shape;497;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Circular Summation Approach</a:t>
            </a:r>
            <a:endParaRPr/>
          </a:p>
        </p:txBody>
      </p:sp>
      <p:sp>
        <p:nvSpPr>
          <p:cNvPr id="503" name="Google Shape;503;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Use median filter on original intensity image to remove blur</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Enhance contrast using histogram equalisation</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Find object boundary by drawing concentric circles of different radii from the assumed center (x</a:t>
            </a:r>
            <a:r>
              <a:rPr baseline="-25000" lang="en-US" sz="2400"/>
              <a:t>c</a:t>
            </a:r>
            <a:r>
              <a:rPr lang="en-US" sz="2400"/>
              <a:t>, y</a:t>
            </a:r>
            <a:r>
              <a:rPr baseline="-25000" lang="en-US" sz="2400"/>
              <a:t>c</a:t>
            </a:r>
            <a:r>
              <a:rPr lang="en-US" sz="2400"/>
              <a:t>)</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The circle having maximum change in intensity with respect to the previous drawn circle is object boundary (r</a:t>
            </a:r>
            <a:r>
              <a:rPr baseline="-25000" lang="en-US" sz="2400"/>
              <a:t>i</a:t>
            </a:r>
            <a:r>
              <a:rPr lang="en-US" sz="2400"/>
              <a:t>)</a:t>
            </a:r>
            <a:endParaRPr sz="3600"/>
          </a:p>
          <a:p>
            <a:pPr indent="-139700" lvl="0" marL="342900" rtl="0" algn="l">
              <a:spcBef>
                <a:spcPts val="640"/>
              </a:spcBef>
              <a:spcAft>
                <a:spcPts val="0"/>
              </a:spcAft>
              <a:buClr>
                <a:schemeClr val="dk1"/>
              </a:buClr>
              <a:buSzPts val="3200"/>
              <a:buNone/>
            </a:pPr>
            <a:r>
              <a:t/>
            </a:r>
            <a:endParaRPr/>
          </a:p>
        </p:txBody>
      </p:sp>
      <p:sp>
        <p:nvSpPr>
          <p:cNvPr id="504" name="Google Shape;504;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5" name="Google Shape;505;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506" name="Google Shape;506;p55"/>
          <p:cNvSpPr txBox="1"/>
          <p:nvPr>
            <p:ph idx="11" type="ftr"/>
          </p:nvPr>
        </p:nvSpPr>
        <p:spPr>
          <a:xfrm>
            <a:off x="2667000" y="6356350"/>
            <a:ext cx="3352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descr="K:\F Drive Lab\submitted papers\Special Issue Springer\LaTeX\figure\Originals\iris.bmp" id="511" name="Google Shape;511;p56"/>
          <p:cNvPicPr preferRelativeResize="0"/>
          <p:nvPr/>
        </p:nvPicPr>
        <p:blipFill rotWithShape="1">
          <a:blip r:embed="rId3">
            <a:alphaModFix/>
          </a:blip>
          <a:srcRect b="0" l="0" r="0" t="0"/>
          <a:stretch/>
        </p:blipFill>
        <p:spPr>
          <a:xfrm>
            <a:off x="685800" y="2362200"/>
            <a:ext cx="1927225" cy="1692275"/>
          </a:xfrm>
          <a:prstGeom prst="rect">
            <a:avLst/>
          </a:prstGeom>
          <a:noFill/>
          <a:ln>
            <a:noFill/>
          </a:ln>
        </p:spPr>
      </p:pic>
      <p:sp>
        <p:nvSpPr>
          <p:cNvPr id="512" name="Google Shape;512;p56"/>
          <p:cNvSpPr/>
          <p:nvPr/>
        </p:nvSpPr>
        <p:spPr>
          <a:xfrm>
            <a:off x="2743200" y="2971800"/>
            <a:ext cx="762000" cy="381000"/>
          </a:xfrm>
          <a:prstGeom prst="rightArrow">
            <a:avLst>
              <a:gd fmla="val 50000" name="adj1"/>
              <a:gd fmla="val 50000" name="adj2"/>
            </a:avLst>
          </a:prstGeom>
          <a:solidFill>
            <a:srgbClr val="C0C0C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K:\F Drive Lab\submitted papers\Special Issue Springer\LaTeX\figure\Originals\iris1.bmp" id="513" name="Google Shape;513;p56"/>
          <p:cNvPicPr preferRelativeResize="0"/>
          <p:nvPr/>
        </p:nvPicPr>
        <p:blipFill rotWithShape="1">
          <a:blip r:embed="rId4">
            <a:alphaModFix/>
          </a:blip>
          <a:srcRect b="0" l="0" r="0" t="0"/>
          <a:stretch/>
        </p:blipFill>
        <p:spPr>
          <a:xfrm>
            <a:off x="3733800" y="2362200"/>
            <a:ext cx="1919288" cy="1692275"/>
          </a:xfrm>
          <a:prstGeom prst="rect">
            <a:avLst/>
          </a:prstGeom>
          <a:noFill/>
          <a:ln>
            <a:noFill/>
          </a:ln>
        </p:spPr>
      </p:pic>
      <p:sp>
        <p:nvSpPr>
          <p:cNvPr id="514" name="Google Shape;514;p56"/>
          <p:cNvSpPr/>
          <p:nvPr/>
        </p:nvSpPr>
        <p:spPr>
          <a:xfrm>
            <a:off x="5867400" y="2971800"/>
            <a:ext cx="762000" cy="381000"/>
          </a:xfrm>
          <a:prstGeom prst="rightArrow">
            <a:avLst>
              <a:gd fmla="val 50000" name="adj1"/>
              <a:gd fmla="val 50000" name="adj2"/>
            </a:avLst>
          </a:prstGeom>
          <a:solidFill>
            <a:srgbClr val="C0C0C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K:\F Drive Lab\submitted papers\Special Issue Springer\LaTeX\figure\Originals\iris2.bmp" id="515" name="Google Shape;515;p56"/>
          <p:cNvPicPr preferRelativeResize="0"/>
          <p:nvPr/>
        </p:nvPicPr>
        <p:blipFill rotWithShape="1">
          <a:blip r:embed="rId5">
            <a:alphaModFix/>
          </a:blip>
          <a:srcRect b="0" l="0" r="0" t="0"/>
          <a:stretch/>
        </p:blipFill>
        <p:spPr>
          <a:xfrm>
            <a:off x="6781800" y="2362200"/>
            <a:ext cx="1939925" cy="1692275"/>
          </a:xfrm>
          <a:prstGeom prst="rect">
            <a:avLst/>
          </a:prstGeom>
          <a:noFill/>
          <a:ln>
            <a:noFill/>
          </a:ln>
        </p:spPr>
      </p:pic>
      <p:sp>
        <p:nvSpPr>
          <p:cNvPr id="516" name="Google Shape;516;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Circular Summation Approach for Iris</a:t>
            </a:r>
            <a:endParaRPr/>
          </a:p>
        </p:txBody>
      </p:sp>
      <p:sp>
        <p:nvSpPr>
          <p:cNvPr id="517" name="Google Shape;51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8" name="Google Shape;518;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519" name="Google Shape;519;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Reference Point based Detection</a:t>
            </a:r>
            <a:endParaRPr/>
          </a:p>
        </p:txBody>
      </p:sp>
      <p:pic>
        <p:nvPicPr>
          <p:cNvPr id="525" name="Google Shape;525;p57"/>
          <p:cNvPicPr preferRelativeResize="0"/>
          <p:nvPr/>
        </p:nvPicPr>
        <p:blipFill rotWithShape="1">
          <a:blip r:embed="rId3">
            <a:alphaModFix/>
          </a:blip>
          <a:srcRect b="0" l="0" r="0" t="0"/>
          <a:stretch/>
        </p:blipFill>
        <p:spPr>
          <a:xfrm>
            <a:off x="3124200" y="1905000"/>
            <a:ext cx="2590800" cy="3162300"/>
          </a:xfrm>
          <a:prstGeom prst="rect">
            <a:avLst/>
          </a:prstGeom>
          <a:noFill/>
          <a:ln>
            <a:noFill/>
          </a:ln>
        </p:spPr>
      </p:pic>
      <p:pic>
        <p:nvPicPr>
          <p:cNvPr id="526" name="Google Shape;526;p57"/>
          <p:cNvPicPr preferRelativeResize="0"/>
          <p:nvPr/>
        </p:nvPicPr>
        <p:blipFill rotWithShape="1">
          <a:blip r:embed="rId4">
            <a:alphaModFix/>
          </a:blip>
          <a:srcRect b="0" l="0" r="0" t="0"/>
          <a:stretch/>
        </p:blipFill>
        <p:spPr>
          <a:xfrm>
            <a:off x="5867400" y="1905000"/>
            <a:ext cx="2420938" cy="3243263"/>
          </a:xfrm>
          <a:prstGeom prst="rect">
            <a:avLst/>
          </a:prstGeom>
          <a:noFill/>
          <a:ln>
            <a:noFill/>
          </a:ln>
        </p:spPr>
      </p:pic>
      <p:pic>
        <p:nvPicPr>
          <p:cNvPr descr="edgetry2" id="527" name="Google Shape;527;p57"/>
          <p:cNvPicPr preferRelativeResize="0"/>
          <p:nvPr/>
        </p:nvPicPr>
        <p:blipFill rotWithShape="1">
          <a:blip r:embed="rId5">
            <a:alphaModFix/>
          </a:blip>
          <a:srcRect b="0" l="0" r="0" t="0"/>
          <a:stretch/>
        </p:blipFill>
        <p:spPr>
          <a:xfrm>
            <a:off x="533400" y="1905000"/>
            <a:ext cx="2424113" cy="3117850"/>
          </a:xfrm>
          <a:prstGeom prst="rect">
            <a:avLst/>
          </a:prstGeom>
          <a:noFill/>
          <a:ln>
            <a:noFill/>
          </a:ln>
        </p:spPr>
      </p:pic>
      <p:sp>
        <p:nvSpPr>
          <p:cNvPr id="528" name="Google Shape;528;p57"/>
          <p:cNvSpPr txBox="1"/>
          <p:nvPr/>
        </p:nvSpPr>
        <p:spPr>
          <a:xfrm>
            <a:off x="381000" y="5410200"/>
            <a:ext cx="2466975"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Binarised Hand Image</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(Otsu)</a:t>
            </a:r>
            <a:endParaRPr/>
          </a:p>
        </p:txBody>
      </p:sp>
      <p:sp>
        <p:nvSpPr>
          <p:cNvPr id="529" name="Google Shape;529;p57"/>
          <p:cNvSpPr txBox="1"/>
          <p:nvPr/>
        </p:nvSpPr>
        <p:spPr>
          <a:xfrm>
            <a:off x="3200400" y="5410200"/>
            <a:ext cx="195421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Reference Points</a:t>
            </a:r>
            <a:endParaRPr/>
          </a:p>
        </p:txBody>
      </p:sp>
      <p:sp>
        <p:nvSpPr>
          <p:cNvPr id="530" name="Google Shape;530;p57"/>
          <p:cNvSpPr txBox="1"/>
          <p:nvPr/>
        </p:nvSpPr>
        <p:spPr>
          <a:xfrm>
            <a:off x="6019800" y="5410200"/>
            <a:ext cx="199231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Region of interest</a:t>
            </a:r>
            <a:endParaRPr/>
          </a:p>
        </p:txBody>
      </p:sp>
      <p:sp>
        <p:nvSpPr>
          <p:cNvPr id="531" name="Google Shape;531;p57"/>
          <p:cNvSpPr txBox="1"/>
          <p:nvPr>
            <p:ph idx="12" type="sldNum"/>
          </p:nvPr>
        </p:nvSpPr>
        <p:spPr>
          <a:xfrm>
            <a:off x="5791200" y="6324600"/>
            <a:ext cx="2895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533" name="Google Shape;533;p57"/>
          <p:cNvSpPr txBox="1"/>
          <p:nvPr>
            <p:ph idx="11" type="ftr"/>
          </p:nvPr>
        </p:nvSpPr>
        <p:spPr>
          <a:xfrm>
            <a:off x="2514600" y="632460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Palmprint Extraction</a:t>
            </a:r>
            <a:endParaRPr/>
          </a:p>
        </p:txBody>
      </p:sp>
      <p:pic>
        <p:nvPicPr>
          <p:cNvPr id="539" name="Google Shape;539;p58"/>
          <p:cNvPicPr preferRelativeResize="0"/>
          <p:nvPr/>
        </p:nvPicPr>
        <p:blipFill rotWithShape="1">
          <a:blip r:embed="rId3">
            <a:alphaModFix/>
          </a:blip>
          <a:srcRect b="0" l="0" r="0" t="0"/>
          <a:stretch/>
        </p:blipFill>
        <p:spPr>
          <a:xfrm>
            <a:off x="1219200" y="1981200"/>
            <a:ext cx="2357438" cy="3217863"/>
          </a:xfrm>
          <a:prstGeom prst="rect">
            <a:avLst/>
          </a:prstGeom>
          <a:noFill/>
          <a:ln cap="flat" cmpd="sng" w="9525">
            <a:solidFill>
              <a:schemeClr val="dk1"/>
            </a:solidFill>
            <a:prstDash val="solid"/>
            <a:miter lim="800000"/>
            <a:headEnd len="sm" w="sm" type="none"/>
            <a:tailEnd len="sm" w="sm" type="none"/>
          </a:ln>
        </p:spPr>
      </p:pic>
      <p:sp>
        <p:nvSpPr>
          <p:cNvPr id="540" name="Google Shape;540;p5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58"/>
          <p:cNvSpPr txBox="1"/>
          <p:nvPr/>
        </p:nvSpPr>
        <p:spPr>
          <a:xfrm>
            <a:off x="457200" y="5867400"/>
            <a:ext cx="36576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Region of interest in Binary Image</a:t>
            </a:r>
            <a:endParaRPr/>
          </a:p>
        </p:txBody>
      </p:sp>
      <p:sp>
        <p:nvSpPr>
          <p:cNvPr id="542" name="Google Shape;542;p58"/>
          <p:cNvSpPr txBox="1"/>
          <p:nvPr/>
        </p:nvSpPr>
        <p:spPr>
          <a:xfrm>
            <a:off x="4419600" y="5867400"/>
            <a:ext cx="40449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Region of Interest in Original Image</a:t>
            </a:r>
            <a:endParaRPr/>
          </a:p>
        </p:txBody>
      </p:sp>
      <p:pic>
        <p:nvPicPr>
          <p:cNvPr id="543" name="Google Shape;543;p58"/>
          <p:cNvPicPr preferRelativeResize="0"/>
          <p:nvPr>
            <p:ph idx="2" type="body"/>
          </p:nvPr>
        </p:nvPicPr>
        <p:blipFill rotWithShape="1">
          <a:blip r:embed="rId4">
            <a:alphaModFix/>
          </a:blip>
          <a:srcRect b="0" l="0" r="0" t="0"/>
          <a:stretch/>
        </p:blipFill>
        <p:spPr>
          <a:xfrm>
            <a:off x="5181600" y="1981200"/>
            <a:ext cx="2611438" cy="3206750"/>
          </a:xfrm>
          <a:prstGeom prst="rect">
            <a:avLst/>
          </a:prstGeom>
          <a:noFill/>
          <a:ln>
            <a:noFill/>
          </a:ln>
        </p:spPr>
      </p:pic>
      <p:sp>
        <p:nvSpPr>
          <p:cNvPr id="544" name="Google Shape;544;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5" name="Google Shape;545;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546" name="Google Shape;546;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3600"/>
              <a:t>Robust to translation and rotation of hand image on the scanner</a:t>
            </a:r>
            <a:endParaRPr sz="3600"/>
          </a:p>
        </p:txBody>
      </p:sp>
      <p:pic>
        <p:nvPicPr>
          <p:cNvPr id="552" name="Google Shape;552;p59"/>
          <p:cNvPicPr preferRelativeResize="0"/>
          <p:nvPr/>
        </p:nvPicPr>
        <p:blipFill rotWithShape="1">
          <a:blip r:embed="rId3">
            <a:alphaModFix/>
          </a:blip>
          <a:srcRect b="0" l="0" r="0" t="0"/>
          <a:stretch/>
        </p:blipFill>
        <p:spPr>
          <a:xfrm>
            <a:off x="1219200" y="1524000"/>
            <a:ext cx="1849438" cy="2241550"/>
          </a:xfrm>
          <a:prstGeom prst="rect">
            <a:avLst/>
          </a:prstGeom>
          <a:noFill/>
          <a:ln>
            <a:noFill/>
          </a:ln>
        </p:spPr>
      </p:pic>
      <p:pic>
        <p:nvPicPr>
          <p:cNvPr id="553" name="Google Shape;553;p59"/>
          <p:cNvPicPr preferRelativeResize="0"/>
          <p:nvPr/>
        </p:nvPicPr>
        <p:blipFill rotWithShape="1">
          <a:blip r:embed="rId4">
            <a:alphaModFix/>
          </a:blip>
          <a:srcRect b="0" l="0" r="0" t="0"/>
          <a:stretch/>
        </p:blipFill>
        <p:spPr>
          <a:xfrm>
            <a:off x="1143000" y="4267200"/>
            <a:ext cx="2008188" cy="2268538"/>
          </a:xfrm>
          <a:prstGeom prst="rect">
            <a:avLst/>
          </a:prstGeom>
          <a:noFill/>
          <a:ln>
            <a:noFill/>
          </a:ln>
        </p:spPr>
      </p:pic>
      <p:pic>
        <p:nvPicPr>
          <p:cNvPr id="554" name="Google Shape;554;p59"/>
          <p:cNvPicPr preferRelativeResize="0"/>
          <p:nvPr/>
        </p:nvPicPr>
        <p:blipFill rotWithShape="1">
          <a:blip r:embed="rId5">
            <a:alphaModFix/>
          </a:blip>
          <a:srcRect b="0" l="0" r="0" t="0"/>
          <a:stretch/>
        </p:blipFill>
        <p:spPr>
          <a:xfrm>
            <a:off x="5029200" y="1676400"/>
            <a:ext cx="1981200" cy="1981200"/>
          </a:xfrm>
          <a:prstGeom prst="rect">
            <a:avLst/>
          </a:prstGeom>
          <a:noFill/>
          <a:ln>
            <a:noFill/>
          </a:ln>
        </p:spPr>
      </p:pic>
      <p:pic>
        <p:nvPicPr>
          <p:cNvPr id="555" name="Google Shape;555;p59"/>
          <p:cNvPicPr preferRelativeResize="0"/>
          <p:nvPr/>
        </p:nvPicPr>
        <p:blipFill rotWithShape="1">
          <a:blip r:embed="rId5">
            <a:alphaModFix/>
          </a:blip>
          <a:srcRect b="0" l="0" r="0" t="0"/>
          <a:stretch/>
        </p:blipFill>
        <p:spPr>
          <a:xfrm>
            <a:off x="5029200" y="4267200"/>
            <a:ext cx="1981200" cy="1981200"/>
          </a:xfrm>
          <a:prstGeom prst="rect">
            <a:avLst/>
          </a:prstGeom>
          <a:noFill/>
          <a:ln>
            <a:noFill/>
          </a:ln>
        </p:spPr>
      </p:pic>
      <p:sp>
        <p:nvSpPr>
          <p:cNvPr id="556" name="Google Shape;556;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7" name="Google Shape;557;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558" name="Google Shape;558;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0"/>
          <p:cNvSpPr/>
          <p:nvPr/>
        </p:nvSpPr>
        <p:spPr>
          <a:xfrm>
            <a:off x="5632450" y="4343400"/>
            <a:ext cx="3449638" cy="2473325"/>
          </a:xfrm>
          <a:prstGeom prst="rect">
            <a:avLst/>
          </a:prstGeom>
          <a:solidFill>
            <a:srgbClr val="93B3D7"/>
          </a:solidFill>
          <a:ln cap="flat" cmpd="sng" w="381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342900" lvl="0" marL="342900" rtl="0" algn="ctr">
              <a:spcBef>
                <a:spcPts val="0"/>
              </a:spcBef>
              <a:spcAft>
                <a:spcPts val="0"/>
              </a:spcAft>
              <a:buClr>
                <a:schemeClr val="dk1"/>
              </a:buClr>
              <a:buSzPts val="3600"/>
              <a:buFont typeface="Calibri"/>
              <a:buNone/>
            </a:pPr>
            <a:r>
              <a:rPr lang="en-US" sz="3600"/>
              <a:t>Connected Component Based Technique</a:t>
            </a:r>
            <a:endParaRPr/>
          </a:p>
        </p:txBody>
      </p:sp>
      <p:pic>
        <p:nvPicPr>
          <p:cNvPr id="565" name="Google Shape;565;p60"/>
          <p:cNvPicPr preferRelativeResize="0"/>
          <p:nvPr/>
        </p:nvPicPr>
        <p:blipFill rotWithShape="1">
          <a:blip r:embed="rId3">
            <a:alphaModFix/>
          </a:blip>
          <a:srcRect b="0" l="0" r="0" t="0"/>
          <a:stretch/>
        </p:blipFill>
        <p:spPr>
          <a:xfrm>
            <a:off x="533400" y="2057400"/>
            <a:ext cx="2743200" cy="2057400"/>
          </a:xfrm>
          <a:prstGeom prst="rect">
            <a:avLst/>
          </a:prstGeom>
          <a:noFill/>
          <a:ln>
            <a:noFill/>
          </a:ln>
        </p:spPr>
      </p:pic>
      <p:pic>
        <p:nvPicPr>
          <p:cNvPr id="566" name="Google Shape;566;p60"/>
          <p:cNvPicPr preferRelativeResize="0"/>
          <p:nvPr/>
        </p:nvPicPr>
        <p:blipFill rotWithShape="1">
          <a:blip r:embed="rId4">
            <a:alphaModFix/>
          </a:blip>
          <a:srcRect b="0" l="0" r="0" t="0"/>
          <a:stretch/>
        </p:blipFill>
        <p:spPr>
          <a:xfrm>
            <a:off x="3432175" y="2057400"/>
            <a:ext cx="2740025" cy="2057400"/>
          </a:xfrm>
          <a:prstGeom prst="rect">
            <a:avLst/>
          </a:prstGeom>
          <a:noFill/>
          <a:ln>
            <a:noFill/>
          </a:ln>
        </p:spPr>
      </p:pic>
      <p:pic>
        <p:nvPicPr>
          <p:cNvPr id="567" name="Google Shape;567;p60"/>
          <p:cNvPicPr preferRelativeResize="0"/>
          <p:nvPr/>
        </p:nvPicPr>
        <p:blipFill rotWithShape="1">
          <a:blip r:embed="rId5">
            <a:alphaModFix/>
          </a:blip>
          <a:srcRect b="0" l="0" r="0" t="0"/>
          <a:stretch/>
        </p:blipFill>
        <p:spPr>
          <a:xfrm>
            <a:off x="6319838" y="2057400"/>
            <a:ext cx="2747962" cy="2057400"/>
          </a:xfrm>
          <a:prstGeom prst="rect">
            <a:avLst/>
          </a:prstGeom>
          <a:noFill/>
          <a:ln>
            <a:noFill/>
          </a:ln>
        </p:spPr>
      </p:pic>
      <p:pic>
        <p:nvPicPr>
          <p:cNvPr id="568" name="Google Shape;568;p60"/>
          <p:cNvPicPr preferRelativeResize="0"/>
          <p:nvPr/>
        </p:nvPicPr>
        <p:blipFill rotWithShape="1">
          <a:blip r:embed="rId6">
            <a:alphaModFix/>
          </a:blip>
          <a:srcRect b="0" l="0" r="0" t="0"/>
          <a:stretch/>
        </p:blipFill>
        <p:spPr>
          <a:xfrm>
            <a:off x="5756275" y="4800600"/>
            <a:ext cx="1538288" cy="1965325"/>
          </a:xfrm>
          <a:prstGeom prst="rect">
            <a:avLst/>
          </a:prstGeom>
          <a:noFill/>
          <a:ln>
            <a:noFill/>
          </a:ln>
        </p:spPr>
      </p:pic>
      <p:pic>
        <p:nvPicPr>
          <p:cNvPr id="569" name="Google Shape;569;p60"/>
          <p:cNvPicPr preferRelativeResize="0"/>
          <p:nvPr/>
        </p:nvPicPr>
        <p:blipFill rotWithShape="1">
          <a:blip r:embed="rId7">
            <a:alphaModFix/>
          </a:blip>
          <a:srcRect b="0" l="0" r="0" t="0"/>
          <a:stretch/>
        </p:blipFill>
        <p:spPr>
          <a:xfrm>
            <a:off x="7437438" y="4800600"/>
            <a:ext cx="1538287" cy="1965325"/>
          </a:xfrm>
          <a:prstGeom prst="rect">
            <a:avLst/>
          </a:prstGeom>
          <a:noFill/>
          <a:ln>
            <a:noFill/>
          </a:ln>
        </p:spPr>
      </p:pic>
      <p:sp>
        <p:nvSpPr>
          <p:cNvPr id="570" name="Google Shape;570;p60"/>
          <p:cNvSpPr/>
          <p:nvPr/>
        </p:nvSpPr>
        <p:spPr>
          <a:xfrm>
            <a:off x="0" y="1524000"/>
            <a:ext cx="4752975"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Bodoni"/>
                <a:ea typeface="Bodoni"/>
                <a:cs typeface="Bodoni"/>
                <a:sym typeface="Bodoni"/>
              </a:rPr>
              <a:t>Skin</a:t>
            </a:r>
            <a:r>
              <a:rPr lang="en-US" sz="1100">
                <a:solidFill>
                  <a:schemeClr val="dk1"/>
                </a:solidFill>
                <a:latin typeface="Arial"/>
                <a:ea typeface="Arial"/>
                <a:cs typeface="Arial"/>
                <a:sym typeface="Arial"/>
              </a:rPr>
              <a:t> </a:t>
            </a:r>
            <a:r>
              <a:rPr b="1" lang="en-US" sz="2800">
                <a:solidFill>
                  <a:schemeClr val="dk1"/>
                </a:solidFill>
                <a:latin typeface="Bodoni"/>
                <a:ea typeface="Bodoni"/>
                <a:cs typeface="Bodoni"/>
                <a:sym typeface="Bodoni"/>
              </a:rPr>
              <a:t>Segmentation and Edge Detection</a:t>
            </a:r>
            <a:endParaRPr/>
          </a:p>
        </p:txBody>
      </p:sp>
      <p:sp>
        <p:nvSpPr>
          <p:cNvPr id="571" name="Google Shape;571;p60"/>
          <p:cNvSpPr/>
          <p:nvPr/>
        </p:nvSpPr>
        <p:spPr>
          <a:xfrm>
            <a:off x="5999163" y="4267200"/>
            <a:ext cx="2665412"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2"/>
                </a:solidFill>
                <a:latin typeface="Bodoni"/>
                <a:ea typeface="Bodoni"/>
                <a:cs typeface="Bodoni"/>
                <a:sym typeface="Bodoni"/>
              </a:rPr>
              <a:t>Edge Approximation</a:t>
            </a:r>
            <a:endParaRPr/>
          </a:p>
        </p:txBody>
      </p:sp>
      <p:sp>
        <p:nvSpPr>
          <p:cNvPr id="572" name="Google Shape;572;p60"/>
          <p:cNvSpPr/>
          <p:nvPr/>
        </p:nvSpPr>
        <p:spPr>
          <a:xfrm>
            <a:off x="2971800" y="3581400"/>
            <a:ext cx="838200" cy="533400"/>
          </a:xfrm>
          <a:prstGeom prst="rightArrow">
            <a:avLst>
              <a:gd fmla="val 50000" name="adj1"/>
              <a:gd fmla="val 50000" name="adj2"/>
            </a:avLst>
          </a:pr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60"/>
          <p:cNvSpPr/>
          <p:nvPr/>
        </p:nvSpPr>
        <p:spPr>
          <a:xfrm>
            <a:off x="5867400" y="3581400"/>
            <a:ext cx="838200" cy="533400"/>
          </a:xfrm>
          <a:prstGeom prst="rightArrow">
            <a:avLst>
              <a:gd fmla="val 50000" name="adj1"/>
              <a:gd fmla="val 50000" name="adj2"/>
            </a:avLst>
          </a:pr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60"/>
          <p:cNvSpPr/>
          <p:nvPr/>
        </p:nvSpPr>
        <p:spPr>
          <a:xfrm>
            <a:off x="7010400" y="6248400"/>
            <a:ext cx="838200" cy="533400"/>
          </a:xfrm>
          <a:prstGeom prst="rightArrow">
            <a:avLst>
              <a:gd fmla="val 50000" name="adj1"/>
              <a:gd fmla="val 50000" name="adj2"/>
            </a:avLst>
          </a:pr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Google Shape;575;p60"/>
          <p:cNvSpPr/>
          <p:nvPr/>
        </p:nvSpPr>
        <p:spPr>
          <a:xfrm>
            <a:off x="0" y="4267200"/>
            <a:ext cx="147955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2"/>
                </a:solidFill>
                <a:latin typeface="Bodoni"/>
                <a:ea typeface="Bodoni"/>
                <a:cs typeface="Bodoni"/>
                <a:sym typeface="Bodoni"/>
              </a:rPr>
              <a:t>Skin Model</a:t>
            </a:r>
            <a:endParaRPr/>
          </a:p>
        </p:txBody>
      </p:sp>
      <p:sp>
        <p:nvSpPr>
          <p:cNvPr id="576" name="Google Shape;576;p60"/>
          <p:cNvSpPr txBox="1"/>
          <p:nvPr/>
        </p:nvSpPr>
        <p:spPr>
          <a:xfrm>
            <a:off x="152400" y="4876800"/>
            <a:ext cx="1752600" cy="923925"/>
          </a:xfrm>
          <a:prstGeom prst="rect">
            <a:avLst/>
          </a:prstGeom>
          <a:noFill/>
          <a:ln cap="flat" cmpd="sng" w="9525">
            <a:solidFill>
              <a:srgbClr val="95373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RGB Color Space</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(R,G,B)</a:t>
            </a:r>
            <a:endParaRPr/>
          </a:p>
        </p:txBody>
      </p:sp>
      <p:sp>
        <p:nvSpPr>
          <p:cNvPr id="577" name="Google Shape;577;p60"/>
          <p:cNvSpPr txBox="1"/>
          <p:nvPr/>
        </p:nvSpPr>
        <p:spPr>
          <a:xfrm>
            <a:off x="2468563" y="4876800"/>
            <a:ext cx="1722437" cy="646113"/>
          </a:xfrm>
          <a:prstGeom prst="rect">
            <a:avLst/>
          </a:prstGeom>
          <a:noFill/>
          <a:ln cap="flat" cmpd="sng" w="9525">
            <a:solidFill>
              <a:srgbClr val="C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Chromatic Color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Space (r,g,b)</a:t>
            </a:r>
            <a:endParaRPr/>
          </a:p>
        </p:txBody>
      </p:sp>
      <p:sp>
        <p:nvSpPr>
          <p:cNvPr id="578" name="Google Shape;578;p60"/>
          <p:cNvSpPr/>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60"/>
          <p:cNvSpPr/>
          <p:nvPr/>
        </p:nvSpPr>
        <p:spPr>
          <a:xfrm>
            <a:off x="0" y="8001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60"/>
          <p:cNvSpPr/>
          <p:nvPr/>
        </p:nvSpPr>
        <p:spPr>
          <a:xfrm>
            <a:off x="0" y="11430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60"/>
          <p:cNvSpPr/>
          <p:nvPr/>
        </p:nvSpPr>
        <p:spPr>
          <a:xfrm>
            <a:off x="2008188" y="5105400"/>
            <a:ext cx="381000" cy="228600"/>
          </a:xfrm>
          <a:prstGeom prst="chevron">
            <a:avLst>
              <a:gd fmla="val 50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60"/>
          <p:cNvSpPr/>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60"/>
          <p:cNvSpPr/>
          <p:nvPr/>
        </p:nvSpPr>
        <p:spPr>
          <a:xfrm>
            <a:off x="0" y="866775"/>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6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5" name="Google Shape;585;p60"/>
          <p:cNvPicPr preferRelativeResize="0"/>
          <p:nvPr/>
        </p:nvPicPr>
        <p:blipFill rotWithShape="1">
          <a:blip r:embed="rId8">
            <a:alphaModFix/>
          </a:blip>
          <a:srcRect b="0" l="0" r="0" t="0"/>
          <a:stretch/>
        </p:blipFill>
        <p:spPr>
          <a:xfrm>
            <a:off x="152400" y="5842000"/>
            <a:ext cx="3860800" cy="609600"/>
          </a:xfrm>
          <a:prstGeom prst="rect">
            <a:avLst/>
          </a:prstGeom>
          <a:solidFill>
            <a:srgbClr val="CCFFFF"/>
          </a:solidFill>
          <a:ln>
            <a:noFill/>
          </a:ln>
        </p:spPr>
      </p:pic>
      <p:pic>
        <p:nvPicPr>
          <p:cNvPr id="586" name="Google Shape;586;p60"/>
          <p:cNvPicPr preferRelativeResize="0"/>
          <p:nvPr/>
        </p:nvPicPr>
        <p:blipFill rotWithShape="1">
          <a:blip r:embed="rId9">
            <a:alphaModFix/>
          </a:blip>
          <a:srcRect b="0" l="0" r="0" t="0"/>
          <a:stretch/>
        </p:blipFill>
        <p:spPr>
          <a:xfrm>
            <a:off x="4360863" y="4648200"/>
            <a:ext cx="1187450" cy="533400"/>
          </a:xfrm>
          <a:prstGeom prst="rect">
            <a:avLst/>
          </a:prstGeom>
          <a:solidFill>
            <a:srgbClr val="CCFFFF"/>
          </a:solidFill>
          <a:ln>
            <a:noFill/>
          </a:ln>
        </p:spPr>
      </p:pic>
      <p:pic>
        <p:nvPicPr>
          <p:cNvPr id="587" name="Google Shape;587;p60"/>
          <p:cNvPicPr preferRelativeResize="0"/>
          <p:nvPr/>
        </p:nvPicPr>
        <p:blipFill rotWithShape="1">
          <a:blip r:embed="rId10">
            <a:alphaModFix/>
          </a:blip>
          <a:srcRect b="0" l="0" r="0" t="0"/>
          <a:stretch/>
        </p:blipFill>
        <p:spPr>
          <a:xfrm>
            <a:off x="4357688" y="5257800"/>
            <a:ext cx="1204912" cy="533400"/>
          </a:xfrm>
          <a:prstGeom prst="rect">
            <a:avLst/>
          </a:prstGeom>
          <a:solidFill>
            <a:srgbClr val="CCFFFF"/>
          </a:solidFill>
          <a:ln>
            <a:noFill/>
          </a:ln>
        </p:spPr>
      </p:pic>
      <p:sp>
        <p:nvSpPr>
          <p:cNvPr id="588" name="Google Shape;588;p60"/>
          <p:cNvSpPr txBox="1"/>
          <p:nvPr/>
        </p:nvSpPr>
        <p:spPr>
          <a:xfrm>
            <a:off x="4343400" y="6059488"/>
            <a:ext cx="1143000" cy="646112"/>
          </a:xfrm>
          <a:prstGeom prst="rect">
            <a:avLst/>
          </a:prstGeom>
          <a:solidFill>
            <a:srgbClr val="CCC0D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Bodoni"/>
                <a:ea typeface="Bodoni"/>
                <a:cs typeface="Bodoni"/>
                <a:sym typeface="Bodoni"/>
              </a:rPr>
              <a:t>Skin if</a:t>
            </a:r>
            <a:endParaRPr/>
          </a:p>
          <a:p>
            <a:pPr indent="0" lvl="0" marL="0" marR="0" rtl="0" algn="ctr">
              <a:spcBef>
                <a:spcPts val="0"/>
              </a:spcBef>
              <a:spcAft>
                <a:spcPts val="0"/>
              </a:spcAft>
              <a:buNone/>
            </a:pPr>
            <a:r>
              <a:rPr b="1" i="1" lang="en-US" sz="1800">
                <a:solidFill>
                  <a:schemeClr val="dk1"/>
                </a:solidFill>
                <a:latin typeface="Bodoni"/>
                <a:ea typeface="Bodoni"/>
                <a:cs typeface="Bodoni"/>
                <a:sym typeface="Bodoni"/>
              </a:rPr>
              <a:t>P(r,b) &gt; T</a:t>
            </a:r>
            <a:endParaRPr/>
          </a:p>
        </p:txBody>
      </p:sp>
      <p:pic>
        <p:nvPicPr>
          <p:cNvPr id="589" name="Google Shape;589;p60"/>
          <p:cNvPicPr preferRelativeResize="0"/>
          <p:nvPr/>
        </p:nvPicPr>
        <p:blipFill rotWithShape="1">
          <a:blip r:embed="rId11">
            <a:alphaModFix/>
          </a:blip>
          <a:srcRect b="0" l="0" r="0" t="0"/>
          <a:stretch/>
        </p:blipFill>
        <p:spPr>
          <a:xfrm>
            <a:off x="1847850" y="6521450"/>
            <a:ext cx="842963" cy="309563"/>
          </a:xfrm>
          <a:prstGeom prst="rect">
            <a:avLst/>
          </a:prstGeom>
          <a:solidFill>
            <a:srgbClr val="CCFFFF"/>
          </a:solidFill>
          <a:ln>
            <a:noFill/>
          </a:ln>
        </p:spPr>
      </p:pic>
      <p:sp>
        <p:nvSpPr>
          <p:cNvPr id="590" name="Google Shape;590;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591" name="Google Shape;591;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2" name="Google Shape;592;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is Image Restoration?</a:t>
            </a:r>
            <a:endParaRPr/>
          </a:p>
        </p:txBody>
      </p:sp>
      <p:sp>
        <p:nvSpPr>
          <p:cNvPr id="599" name="Google Shape;599;p61"/>
          <p:cNvSpPr txBox="1"/>
          <p:nvPr>
            <p:ph idx="1" type="body"/>
          </p:nvPr>
        </p:nvSpPr>
        <p:spPr>
          <a:xfrm>
            <a:off x="447675" y="1340768"/>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US"/>
              <a:t>Image restoration attempts to restore images that have been degraded</a:t>
            </a:r>
            <a:endParaRPr/>
          </a:p>
          <a:p>
            <a:pPr indent="-285750" lvl="1" marL="742950" rtl="0" algn="l">
              <a:spcBef>
                <a:spcPts val="560"/>
              </a:spcBef>
              <a:spcAft>
                <a:spcPts val="0"/>
              </a:spcAft>
              <a:buClr>
                <a:schemeClr val="dk1"/>
              </a:buClr>
              <a:buSzPts val="2800"/>
              <a:buChar char="–"/>
            </a:pPr>
            <a:r>
              <a:rPr lang="en-US"/>
              <a:t>Identify the degradation process and attempt to reverse it</a:t>
            </a:r>
            <a:endParaRPr/>
          </a:p>
          <a:p>
            <a:pPr indent="-285750" lvl="1" marL="742950" rtl="0" algn="l">
              <a:spcBef>
                <a:spcPts val="560"/>
              </a:spcBef>
              <a:spcAft>
                <a:spcPts val="0"/>
              </a:spcAft>
              <a:buClr>
                <a:schemeClr val="dk1"/>
              </a:buClr>
              <a:buSzPts val="2800"/>
              <a:buChar char="–"/>
            </a:pPr>
            <a:r>
              <a:rPr lang="en-US"/>
              <a:t>Similar to image enhancement, but more objective</a:t>
            </a:r>
            <a:endParaRPr/>
          </a:p>
          <a:p>
            <a:pPr indent="0" lvl="0" marL="0" rtl="0" algn="l">
              <a:spcBef>
                <a:spcPts val="640"/>
              </a:spcBef>
              <a:spcAft>
                <a:spcPts val="0"/>
              </a:spcAft>
              <a:buClr>
                <a:schemeClr val="dk1"/>
              </a:buClr>
              <a:buSzPts val="3200"/>
              <a:buFont typeface="Calibri"/>
              <a:buNone/>
            </a:pPr>
            <a:r>
              <a:t/>
            </a:r>
            <a:endParaRPr/>
          </a:p>
        </p:txBody>
      </p:sp>
      <p:pic>
        <p:nvPicPr>
          <p:cNvPr id="600" name="Google Shape;600;p61"/>
          <p:cNvPicPr preferRelativeResize="0"/>
          <p:nvPr/>
        </p:nvPicPr>
        <p:blipFill rotWithShape="1">
          <a:blip r:embed="rId3">
            <a:alphaModFix/>
          </a:blip>
          <a:srcRect b="49874" l="0" r="60215" t="0"/>
          <a:stretch/>
        </p:blipFill>
        <p:spPr>
          <a:xfrm>
            <a:off x="1377950" y="4394200"/>
            <a:ext cx="2509838" cy="1901825"/>
          </a:xfrm>
          <a:prstGeom prst="rect">
            <a:avLst/>
          </a:prstGeom>
          <a:noFill/>
          <a:ln>
            <a:noFill/>
          </a:ln>
        </p:spPr>
      </p:pic>
      <p:pic>
        <p:nvPicPr>
          <p:cNvPr id="601" name="Google Shape;601;p61"/>
          <p:cNvPicPr preferRelativeResize="0"/>
          <p:nvPr/>
        </p:nvPicPr>
        <p:blipFill rotWithShape="1">
          <a:blip r:embed="rId3">
            <a:alphaModFix/>
          </a:blip>
          <a:srcRect b="-1212" l="39733" r="20204" t="50250"/>
          <a:stretch/>
        </p:blipFill>
        <p:spPr>
          <a:xfrm>
            <a:off x="5238750" y="4394200"/>
            <a:ext cx="2527300" cy="1933575"/>
          </a:xfrm>
          <a:prstGeom prst="rect">
            <a:avLst/>
          </a:prstGeom>
          <a:noFill/>
          <a:ln>
            <a:noFill/>
          </a:ln>
        </p:spPr>
      </p:pic>
      <p:sp>
        <p:nvSpPr>
          <p:cNvPr id="602" name="Google Shape;602;p61"/>
          <p:cNvSpPr/>
          <p:nvPr/>
        </p:nvSpPr>
        <p:spPr>
          <a:xfrm>
            <a:off x="3956050" y="5038725"/>
            <a:ext cx="1212850" cy="614363"/>
          </a:xfrm>
          <a:prstGeom prst="rightArrow">
            <a:avLst>
              <a:gd fmla="val 50000" name="adj1"/>
              <a:gd fmla="val 49354" name="adj2"/>
            </a:avLst>
          </a:prstGeom>
          <a:solidFill>
            <a:srgbClr val="00008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degradations</a:t>
            </a:r>
            <a:endParaRPr/>
          </a:p>
        </p:txBody>
      </p:sp>
      <p:pic>
        <p:nvPicPr>
          <p:cNvPr descr="F:\July 2020 -Dec 2020\biometrics\images\unit 2 images\degradation.PNG" id="608" name="Google Shape;608;p62"/>
          <p:cNvPicPr preferRelativeResize="0"/>
          <p:nvPr>
            <p:ph idx="1" type="body"/>
          </p:nvPr>
        </p:nvPicPr>
        <p:blipFill rotWithShape="1">
          <a:blip r:embed="rId3">
            <a:alphaModFix/>
          </a:blip>
          <a:srcRect b="0" l="0" r="0" t="0"/>
          <a:stretch/>
        </p:blipFill>
        <p:spPr>
          <a:xfrm>
            <a:off x="1362524" y="1600200"/>
            <a:ext cx="6418951" cy="45259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a:t>
            </a:r>
            <a:endParaRPr/>
          </a:p>
        </p:txBody>
      </p:sp>
      <p:sp>
        <p:nvSpPr>
          <p:cNvPr id="120" name="Google Shape;120;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 Biometric Sensors are usually semiconductor devices that processes images from an individual’s physical characteristics using complex algorithms.</a:t>
            </a:r>
            <a:endParaRPr/>
          </a:p>
          <a:p>
            <a:pPr indent="-342900" lvl="0" marL="342900" rtl="0" algn="l">
              <a:spcBef>
                <a:spcPts val="592"/>
              </a:spcBef>
              <a:spcAft>
                <a:spcPts val="0"/>
              </a:spcAft>
              <a:buClr>
                <a:schemeClr val="dk1"/>
              </a:buClr>
              <a:buSzPct val="100000"/>
              <a:buChar char="•"/>
            </a:pPr>
            <a:r>
              <a:rPr lang="en-US"/>
              <a:t>Many physical characteristics of a person like face, iris, fingerprints, etc. are scanned by a Biometric Sensor and are converted to a digital image using an Analog – to – Digital Converter.</a:t>
            </a:r>
            <a:endParaRPr/>
          </a:p>
          <a:p>
            <a:pPr indent="-342900" lvl="0" marL="342900" rtl="0" algn="l">
              <a:spcBef>
                <a:spcPts val="592"/>
              </a:spcBef>
              <a:spcAft>
                <a:spcPts val="0"/>
              </a:spcAft>
              <a:buClr>
                <a:schemeClr val="dk1"/>
              </a:buClr>
              <a:buSzPct val="100000"/>
              <a:buChar char="•"/>
            </a:pPr>
            <a:r>
              <a:rPr lang="en-US"/>
              <a:t>Biometric Sensors are becoming increasingly important and useful as they are more effective, accurate and provide more security.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Restoration or degradation model</a:t>
            </a:r>
            <a:endParaRPr/>
          </a:p>
        </p:txBody>
      </p:sp>
      <p:pic>
        <p:nvPicPr>
          <p:cNvPr descr="F:\July 2020 -Dec 2020\biometrics\images\unit 2 images\restoration.PNG" id="614" name="Google Shape;614;p63"/>
          <p:cNvPicPr preferRelativeResize="0"/>
          <p:nvPr>
            <p:ph idx="1" type="body"/>
          </p:nvPr>
        </p:nvPicPr>
        <p:blipFill rotWithShape="1">
          <a:blip r:embed="rId3">
            <a:alphaModFix/>
          </a:blip>
          <a:srcRect b="0" l="0" r="0" t="0"/>
          <a:stretch/>
        </p:blipFill>
        <p:spPr>
          <a:xfrm>
            <a:off x="747178" y="1638783"/>
            <a:ext cx="7649643" cy="444879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RESTORATION BY INVERSE FILTER</a:t>
            </a:r>
            <a:endParaRPr/>
          </a:p>
        </p:txBody>
      </p:sp>
      <p:pic>
        <p:nvPicPr>
          <p:cNvPr descr="F:\July 2020 -Dec 2020\biometrics\images\unit 2 images\INVERSE FILTER.PNG" id="620" name="Google Shape;620;p64"/>
          <p:cNvPicPr preferRelativeResize="0"/>
          <p:nvPr>
            <p:ph idx="1" type="body"/>
          </p:nvPr>
        </p:nvPicPr>
        <p:blipFill rotWithShape="1">
          <a:blip r:embed="rId3">
            <a:alphaModFix/>
          </a:blip>
          <a:srcRect b="0" l="0" r="0" t="0"/>
          <a:stretch/>
        </p:blipFill>
        <p:spPr>
          <a:xfrm>
            <a:off x="958386" y="1556792"/>
            <a:ext cx="7227228" cy="45259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Image restoration vs Image enhancement</a:t>
            </a:r>
            <a:endParaRPr/>
          </a:p>
        </p:txBody>
      </p:sp>
      <p:pic>
        <p:nvPicPr>
          <p:cNvPr descr="F:\July 2020 -Dec 2020\biometrics\images\unit 2 images\image enhancement vs image restoration.PNG" id="626" name="Google Shape;626;p65"/>
          <p:cNvPicPr preferRelativeResize="0"/>
          <p:nvPr>
            <p:ph idx="1" type="body"/>
          </p:nvPr>
        </p:nvPicPr>
        <p:blipFill rotWithShape="1">
          <a:blip r:embed="rId3">
            <a:alphaModFix/>
          </a:blip>
          <a:srcRect b="0" l="0" r="0" t="0"/>
          <a:stretch/>
        </p:blipFill>
        <p:spPr>
          <a:xfrm>
            <a:off x="323528" y="1628800"/>
            <a:ext cx="8568951" cy="5229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and Images</a:t>
            </a:r>
            <a:endParaRPr/>
          </a:p>
        </p:txBody>
      </p:sp>
      <p:grpSp>
        <p:nvGrpSpPr>
          <p:cNvPr id="633" name="Google Shape;633;p66"/>
          <p:cNvGrpSpPr/>
          <p:nvPr/>
        </p:nvGrpSpPr>
        <p:grpSpPr>
          <a:xfrm>
            <a:off x="4970022" y="1589088"/>
            <a:ext cx="4023615" cy="4924425"/>
            <a:chOff x="3131" y="1001"/>
            <a:chExt cx="2535" cy="3102"/>
          </a:xfrm>
        </p:grpSpPr>
        <p:pic>
          <p:nvPicPr>
            <p:cNvPr id="634" name="Google Shape;634;p66"/>
            <p:cNvPicPr preferRelativeResize="0"/>
            <p:nvPr/>
          </p:nvPicPr>
          <p:blipFill rotWithShape="1">
            <a:blip r:embed="rId3">
              <a:alphaModFix/>
            </a:blip>
            <a:srcRect b="14885" l="0" r="0" t="0"/>
            <a:stretch/>
          </p:blipFill>
          <p:spPr>
            <a:xfrm>
              <a:off x="4347" y="1001"/>
              <a:ext cx="1233" cy="1090"/>
            </a:xfrm>
            <a:prstGeom prst="rect">
              <a:avLst/>
            </a:prstGeom>
            <a:noFill/>
            <a:ln>
              <a:noFill/>
            </a:ln>
          </p:spPr>
        </p:pic>
        <p:grpSp>
          <p:nvGrpSpPr>
            <p:cNvPr id="635" name="Google Shape;635;p66"/>
            <p:cNvGrpSpPr/>
            <p:nvPr/>
          </p:nvGrpSpPr>
          <p:grpSpPr>
            <a:xfrm>
              <a:off x="3131" y="1402"/>
              <a:ext cx="2535" cy="2281"/>
              <a:chOff x="3131" y="1402"/>
              <a:chExt cx="2535" cy="2281"/>
            </a:xfrm>
          </p:grpSpPr>
          <p:pic>
            <p:nvPicPr>
              <p:cNvPr id="636" name="Google Shape;636;p66"/>
              <p:cNvPicPr preferRelativeResize="0"/>
              <p:nvPr/>
            </p:nvPicPr>
            <p:blipFill rotWithShape="1">
              <a:blip r:embed="rId4">
                <a:alphaModFix/>
              </a:blip>
              <a:srcRect b="0" l="0" r="0" t="0"/>
              <a:stretch/>
            </p:blipFill>
            <p:spPr>
              <a:xfrm rot="-9352212">
                <a:off x="3584" y="1700"/>
                <a:ext cx="1816" cy="1686"/>
              </a:xfrm>
              <a:prstGeom prst="rect">
                <a:avLst/>
              </a:prstGeom>
              <a:noFill/>
              <a:ln>
                <a:noFill/>
              </a:ln>
            </p:spPr>
          </p:pic>
          <p:sp>
            <p:nvSpPr>
              <p:cNvPr id="637" name="Google Shape;637;p66"/>
              <p:cNvSpPr/>
              <p:nvPr/>
            </p:nvSpPr>
            <p:spPr>
              <a:xfrm rot="-916088">
                <a:off x="3195" y="2464"/>
                <a:ext cx="506" cy="5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j0311452" id="638" name="Google Shape;638;p66"/>
            <p:cNvPicPr preferRelativeResize="0"/>
            <p:nvPr/>
          </p:nvPicPr>
          <p:blipFill rotWithShape="1">
            <a:blip r:embed="rId5">
              <a:alphaModFix/>
            </a:blip>
            <a:srcRect b="0" l="0" r="0" t="0"/>
            <a:stretch/>
          </p:blipFill>
          <p:spPr>
            <a:xfrm>
              <a:off x="3658" y="2960"/>
              <a:ext cx="1042" cy="1143"/>
            </a:xfrm>
            <a:prstGeom prst="rect">
              <a:avLst/>
            </a:prstGeom>
            <a:noFill/>
            <a:ln>
              <a:noFill/>
            </a:ln>
          </p:spPr>
        </p:pic>
      </p:grpSp>
      <p:sp>
        <p:nvSpPr>
          <p:cNvPr id="639" name="Google Shape;639;p66"/>
          <p:cNvSpPr txBox="1"/>
          <p:nvPr>
            <p:ph idx="1" type="body"/>
          </p:nvPr>
        </p:nvSpPr>
        <p:spPr>
          <a:xfrm>
            <a:off x="457200" y="1333500"/>
            <a:ext cx="5707063" cy="552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US"/>
              <a:t>The sources of noise in digital images arise during image acquisition (digitization) and transmission</a:t>
            </a:r>
            <a:endParaRPr/>
          </a:p>
          <a:p>
            <a:pPr indent="-285750" lvl="1" marL="742950" rtl="0" algn="l">
              <a:spcBef>
                <a:spcPts val="560"/>
              </a:spcBef>
              <a:spcAft>
                <a:spcPts val="0"/>
              </a:spcAft>
              <a:buClr>
                <a:schemeClr val="dk1"/>
              </a:buClr>
              <a:buSzPts val="2800"/>
              <a:buChar char="–"/>
            </a:pPr>
            <a:r>
              <a:rPr lang="en-US"/>
              <a:t>Imaging sensors can be affected by ambient conditions</a:t>
            </a:r>
            <a:endParaRPr/>
          </a:p>
          <a:p>
            <a:pPr indent="-285750" lvl="1" marL="742950" rtl="0" algn="l">
              <a:spcBef>
                <a:spcPts val="560"/>
              </a:spcBef>
              <a:spcAft>
                <a:spcPts val="0"/>
              </a:spcAft>
              <a:buClr>
                <a:schemeClr val="dk1"/>
              </a:buClr>
              <a:buSzPts val="2800"/>
              <a:buChar char="–"/>
            </a:pPr>
            <a:r>
              <a:rPr lang="en-US"/>
              <a:t>Interference can be added </a:t>
            </a:r>
            <a:br>
              <a:rPr lang="en-US"/>
            </a:br>
            <a:r>
              <a:rPr lang="en-US"/>
              <a:t>to an image during transmission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Model</a:t>
            </a:r>
            <a:endParaRPr/>
          </a:p>
        </p:txBody>
      </p:sp>
      <p:sp>
        <p:nvSpPr>
          <p:cNvPr id="646" name="Google Shape;646;p67"/>
          <p:cNvSpPr txBox="1"/>
          <p:nvPr>
            <p:ph idx="1" type="body"/>
          </p:nvPr>
        </p:nvSpPr>
        <p:spPr>
          <a:xfrm>
            <a:off x="467544" y="1340768"/>
            <a:ext cx="8229600" cy="452596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3200"/>
              <a:buFont typeface="Calibri"/>
              <a:buNone/>
            </a:pPr>
            <a:r>
              <a:rPr lang="en-US"/>
              <a:t>We can consider a noisy image to be modelled as follows:</a:t>
            </a:r>
            <a:endParaRPr/>
          </a:p>
          <a:p>
            <a:pPr indent="0" lvl="0" marL="0" rtl="0" algn="l">
              <a:spcBef>
                <a:spcPts val="640"/>
              </a:spcBef>
              <a:spcAft>
                <a:spcPts val="0"/>
              </a:spcAft>
              <a:buClr>
                <a:schemeClr val="dk1"/>
              </a:buClr>
              <a:buSzPts val="3200"/>
              <a:buFont typeface="Calibri"/>
              <a:buNone/>
            </a:pPr>
            <a:r>
              <a:t/>
            </a:r>
            <a:endParaRPr/>
          </a:p>
          <a:p>
            <a:pPr indent="0" lvl="0" marL="0" rtl="0" algn="l">
              <a:spcBef>
                <a:spcPts val="640"/>
              </a:spcBef>
              <a:spcAft>
                <a:spcPts val="0"/>
              </a:spcAft>
              <a:buClr>
                <a:schemeClr val="dk1"/>
              </a:buClr>
              <a:buSzPts val="3200"/>
              <a:buFont typeface="Calibri"/>
              <a:buNone/>
            </a:pPr>
            <a:r>
              <a:t/>
            </a:r>
            <a:endParaRPr/>
          </a:p>
          <a:p>
            <a:pPr indent="0" lvl="0" marL="0" rtl="0" algn="l">
              <a:spcBef>
                <a:spcPts val="640"/>
              </a:spcBef>
              <a:spcAft>
                <a:spcPts val="0"/>
              </a:spcAft>
              <a:buClr>
                <a:schemeClr val="dk1"/>
              </a:buClr>
              <a:buSzPts val="3200"/>
              <a:buFont typeface="Calibri"/>
              <a:buNone/>
            </a:pPr>
            <a:r>
              <a:rPr lang="en-US"/>
              <a:t>where </a:t>
            </a:r>
            <a:r>
              <a:rPr i="1" lang="en-US">
                <a:latin typeface="Times New Roman"/>
                <a:ea typeface="Times New Roman"/>
                <a:cs typeface="Times New Roman"/>
                <a:sym typeface="Times New Roman"/>
              </a:rPr>
              <a:t>f</a:t>
            </a:r>
            <a:r>
              <a:rPr lang="en-US">
                <a:latin typeface="Times New Roman"/>
                <a:ea typeface="Times New Roman"/>
                <a:cs typeface="Times New Roman"/>
                <a:sym typeface="Times New Roman"/>
              </a:rPr>
              <a:t>(</a:t>
            </a:r>
            <a:r>
              <a:rPr i="1" lang="en-US">
                <a:latin typeface="Times New Roman"/>
                <a:ea typeface="Times New Roman"/>
                <a:cs typeface="Times New Roman"/>
                <a:sym typeface="Times New Roman"/>
              </a:rPr>
              <a:t>x, y</a:t>
            </a:r>
            <a:r>
              <a:rPr lang="en-US">
                <a:latin typeface="Times New Roman"/>
                <a:ea typeface="Times New Roman"/>
                <a:cs typeface="Times New Roman"/>
                <a:sym typeface="Times New Roman"/>
              </a:rPr>
              <a:t>)</a:t>
            </a:r>
            <a:r>
              <a:rPr lang="en-US"/>
              <a:t> is the original image pixel,     </a:t>
            </a:r>
            <a:r>
              <a:rPr i="1" lang="en-US">
                <a:latin typeface="Times New Roman"/>
                <a:ea typeface="Times New Roman"/>
                <a:cs typeface="Times New Roman"/>
                <a:sym typeface="Times New Roman"/>
              </a:rPr>
              <a:t>η</a:t>
            </a:r>
            <a:r>
              <a:rPr lang="en-US">
                <a:latin typeface="Times New Roman"/>
                <a:ea typeface="Times New Roman"/>
                <a:cs typeface="Times New Roman"/>
                <a:sym typeface="Times New Roman"/>
              </a:rPr>
              <a:t>(</a:t>
            </a:r>
            <a:r>
              <a:rPr i="1" lang="en-US">
                <a:latin typeface="Times New Roman"/>
                <a:ea typeface="Times New Roman"/>
                <a:cs typeface="Times New Roman"/>
                <a:sym typeface="Times New Roman"/>
              </a:rPr>
              <a:t>x, y</a:t>
            </a:r>
            <a:r>
              <a:rPr lang="en-US">
                <a:latin typeface="Times New Roman"/>
                <a:ea typeface="Times New Roman"/>
                <a:cs typeface="Times New Roman"/>
                <a:sym typeface="Times New Roman"/>
              </a:rPr>
              <a:t>)</a:t>
            </a:r>
            <a:r>
              <a:rPr lang="en-US"/>
              <a:t> is the noise term and </a:t>
            </a:r>
            <a:r>
              <a:rPr i="1" lang="en-US">
                <a:latin typeface="Times New Roman"/>
                <a:ea typeface="Times New Roman"/>
                <a:cs typeface="Times New Roman"/>
                <a:sym typeface="Times New Roman"/>
              </a:rPr>
              <a:t>g</a:t>
            </a:r>
            <a:r>
              <a:rPr lang="en-US">
                <a:latin typeface="Times New Roman"/>
                <a:ea typeface="Times New Roman"/>
                <a:cs typeface="Times New Roman"/>
                <a:sym typeface="Times New Roman"/>
              </a:rPr>
              <a:t>(</a:t>
            </a:r>
            <a:r>
              <a:rPr i="1" lang="en-US">
                <a:latin typeface="Times New Roman"/>
                <a:ea typeface="Times New Roman"/>
                <a:cs typeface="Times New Roman"/>
                <a:sym typeface="Times New Roman"/>
              </a:rPr>
              <a:t>x, y</a:t>
            </a:r>
            <a:r>
              <a:rPr lang="en-US">
                <a:latin typeface="Times New Roman"/>
                <a:ea typeface="Times New Roman"/>
                <a:cs typeface="Times New Roman"/>
                <a:sym typeface="Times New Roman"/>
              </a:rPr>
              <a:t>)</a:t>
            </a:r>
            <a:r>
              <a:rPr lang="en-US"/>
              <a:t> is the resulting noisy pixel</a:t>
            </a:r>
            <a:endParaRPr/>
          </a:p>
          <a:p>
            <a:pPr indent="0" lvl="0" marL="0" rtl="0" algn="l">
              <a:spcBef>
                <a:spcPts val="640"/>
              </a:spcBef>
              <a:spcAft>
                <a:spcPts val="0"/>
              </a:spcAft>
              <a:buClr>
                <a:schemeClr val="dk1"/>
              </a:buClr>
              <a:buSzPts val="3200"/>
              <a:buFont typeface="Calibri"/>
              <a:buNone/>
            </a:pPr>
            <a:r>
              <a:rPr lang="en-US"/>
              <a:t>If we can estimate the noise model we can figure out how to restore the image</a:t>
            </a:r>
            <a:endParaRPr i="1">
              <a:latin typeface="Times New Roman"/>
              <a:ea typeface="Times New Roman"/>
              <a:cs typeface="Times New Roman"/>
              <a:sym typeface="Times New Roman"/>
            </a:endParaRPr>
          </a:p>
        </p:txBody>
      </p:sp>
      <p:pic>
        <p:nvPicPr>
          <p:cNvPr id="647" name="Google Shape;647;p67"/>
          <p:cNvPicPr preferRelativeResize="0"/>
          <p:nvPr/>
        </p:nvPicPr>
        <p:blipFill rotWithShape="1">
          <a:blip r:embed="rId3">
            <a:alphaModFix/>
          </a:blip>
          <a:srcRect b="0" l="0" r="0" t="0"/>
          <a:stretch/>
        </p:blipFill>
        <p:spPr>
          <a:xfrm>
            <a:off x="946150" y="2574925"/>
            <a:ext cx="5367338" cy="676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Models (cont...)</a:t>
            </a:r>
            <a:endParaRPr/>
          </a:p>
        </p:txBody>
      </p:sp>
      <p:grpSp>
        <p:nvGrpSpPr>
          <p:cNvPr id="654" name="Google Shape;654;p68"/>
          <p:cNvGrpSpPr/>
          <p:nvPr/>
        </p:nvGrpSpPr>
        <p:grpSpPr>
          <a:xfrm>
            <a:off x="5645150" y="1279525"/>
            <a:ext cx="3487738" cy="4951413"/>
            <a:chOff x="3137" y="806"/>
            <a:chExt cx="2446" cy="3487"/>
          </a:xfrm>
        </p:grpSpPr>
        <p:pic>
          <p:nvPicPr>
            <p:cNvPr id="655" name="Google Shape;655;p68"/>
            <p:cNvPicPr preferRelativeResize="0"/>
            <p:nvPr/>
          </p:nvPicPr>
          <p:blipFill rotWithShape="1">
            <a:blip r:embed="rId3">
              <a:alphaModFix/>
            </a:blip>
            <a:srcRect b="0" l="0" r="0" t="0"/>
            <a:stretch/>
          </p:blipFill>
          <p:spPr>
            <a:xfrm>
              <a:off x="3137" y="806"/>
              <a:ext cx="2404" cy="3487"/>
            </a:xfrm>
            <a:prstGeom prst="rect">
              <a:avLst/>
            </a:prstGeom>
            <a:noFill/>
            <a:ln>
              <a:noFill/>
            </a:ln>
          </p:spPr>
        </p:pic>
        <p:sp>
          <p:nvSpPr>
            <p:cNvPr id="656" name="Google Shape;656;p68"/>
            <p:cNvSpPr txBox="1"/>
            <p:nvPr/>
          </p:nvSpPr>
          <p:spPr>
            <a:xfrm>
              <a:off x="3929" y="1116"/>
              <a:ext cx="472" cy="134"/>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Gaussian</a:t>
              </a:r>
              <a:endParaRPr sz="1400">
                <a:solidFill>
                  <a:schemeClr val="dk1"/>
                </a:solidFill>
                <a:latin typeface="Arial"/>
                <a:ea typeface="Arial"/>
                <a:cs typeface="Arial"/>
                <a:sym typeface="Arial"/>
              </a:endParaRPr>
            </a:p>
          </p:txBody>
        </p:sp>
        <p:sp>
          <p:nvSpPr>
            <p:cNvPr id="657" name="Google Shape;657;p68"/>
            <p:cNvSpPr txBox="1"/>
            <p:nvPr/>
          </p:nvSpPr>
          <p:spPr>
            <a:xfrm>
              <a:off x="4848" y="1117"/>
              <a:ext cx="435" cy="134"/>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Rayleigh</a:t>
              </a:r>
              <a:endParaRPr sz="1400">
                <a:solidFill>
                  <a:schemeClr val="dk1"/>
                </a:solidFill>
                <a:latin typeface="Arial"/>
                <a:ea typeface="Arial"/>
                <a:cs typeface="Arial"/>
                <a:sym typeface="Arial"/>
              </a:endParaRPr>
            </a:p>
          </p:txBody>
        </p:sp>
        <p:sp>
          <p:nvSpPr>
            <p:cNvPr id="658" name="Google Shape;658;p68"/>
            <p:cNvSpPr txBox="1"/>
            <p:nvPr/>
          </p:nvSpPr>
          <p:spPr>
            <a:xfrm>
              <a:off x="3589" y="2270"/>
              <a:ext cx="323" cy="134"/>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Erlang</a:t>
              </a:r>
              <a:endParaRPr sz="1400">
                <a:solidFill>
                  <a:schemeClr val="dk1"/>
                </a:solidFill>
                <a:latin typeface="Arial"/>
                <a:ea typeface="Arial"/>
                <a:cs typeface="Arial"/>
                <a:sym typeface="Arial"/>
              </a:endParaRPr>
            </a:p>
          </p:txBody>
        </p:sp>
        <p:sp>
          <p:nvSpPr>
            <p:cNvPr id="659" name="Google Shape;659;p68"/>
            <p:cNvSpPr txBox="1"/>
            <p:nvPr/>
          </p:nvSpPr>
          <p:spPr>
            <a:xfrm>
              <a:off x="4597" y="2270"/>
              <a:ext cx="584" cy="134"/>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Exponential</a:t>
              </a:r>
              <a:endParaRPr sz="1400">
                <a:solidFill>
                  <a:schemeClr val="dk1"/>
                </a:solidFill>
                <a:latin typeface="Arial"/>
                <a:ea typeface="Arial"/>
                <a:cs typeface="Arial"/>
                <a:sym typeface="Arial"/>
              </a:endParaRPr>
            </a:p>
          </p:txBody>
        </p:sp>
        <p:sp>
          <p:nvSpPr>
            <p:cNvPr id="660" name="Google Shape;660;p68"/>
            <p:cNvSpPr txBox="1"/>
            <p:nvPr/>
          </p:nvSpPr>
          <p:spPr>
            <a:xfrm>
              <a:off x="3842" y="3306"/>
              <a:ext cx="391" cy="134"/>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Uniform</a:t>
              </a:r>
              <a:endParaRPr sz="1400">
                <a:solidFill>
                  <a:schemeClr val="dk1"/>
                </a:solidFill>
                <a:latin typeface="Arial"/>
                <a:ea typeface="Arial"/>
                <a:cs typeface="Arial"/>
                <a:sym typeface="Arial"/>
              </a:endParaRPr>
            </a:p>
          </p:txBody>
        </p:sp>
        <p:sp>
          <p:nvSpPr>
            <p:cNvPr id="661" name="Google Shape;661;p68"/>
            <p:cNvSpPr txBox="1"/>
            <p:nvPr/>
          </p:nvSpPr>
          <p:spPr>
            <a:xfrm>
              <a:off x="5192" y="3495"/>
              <a:ext cx="391" cy="134"/>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Impulse</a:t>
              </a:r>
              <a:endParaRPr sz="1400">
                <a:solidFill>
                  <a:schemeClr val="dk1"/>
                </a:solidFill>
                <a:latin typeface="Arial"/>
                <a:ea typeface="Arial"/>
                <a:cs typeface="Arial"/>
                <a:sym typeface="Arial"/>
              </a:endParaRPr>
            </a:p>
          </p:txBody>
        </p:sp>
        <p:sp>
          <p:nvSpPr>
            <p:cNvPr id="662" name="Google Shape;662;p68"/>
            <p:cNvSpPr/>
            <p:nvPr/>
          </p:nvSpPr>
          <p:spPr>
            <a:xfrm>
              <a:off x="4068" y="3483"/>
              <a:ext cx="243" cy="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3" name="Google Shape;663;p68"/>
          <p:cNvGrpSpPr/>
          <p:nvPr/>
        </p:nvGrpSpPr>
        <p:grpSpPr>
          <a:xfrm>
            <a:off x="-3969" y="1631156"/>
            <a:ext cx="260350" cy="5230813"/>
            <a:chOff x="-2" y="1034"/>
            <a:chExt cx="164" cy="3295"/>
          </a:xfrm>
        </p:grpSpPr>
        <p:pic>
          <p:nvPicPr>
            <p:cNvPr descr="book" id="664" name="Google Shape;664;p68"/>
            <p:cNvPicPr preferRelativeResize="0"/>
            <p:nvPr/>
          </p:nvPicPr>
          <p:blipFill rotWithShape="1">
            <a:blip r:embed="rId4">
              <a:alphaModFix/>
            </a:blip>
            <a:srcRect b="0" l="0" r="0" t="0"/>
            <a:stretch/>
          </p:blipFill>
          <p:spPr>
            <a:xfrm rot="-5400000">
              <a:off x="17" y="4184"/>
              <a:ext cx="125" cy="164"/>
            </a:xfrm>
            <a:prstGeom prst="rect">
              <a:avLst/>
            </a:prstGeom>
            <a:noFill/>
            <a:ln>
              <a:noFill/>
            </a:ln>
          </p:spPr>
        </p:pic>
        <p:sp>
          <p:nvSpPr>
            <p:cNvPr id="665" name="Google Shape;665;p68"/>
            <p:cNvSpPr/>
            <p:nvPr/>
          </p:nvSpPr>
          <p:spPr>
            <a:xfrm rot="-5400000">
              <a:off x="-1508" y="2540"/>
              <a:ext cx="3172" cy="159"/>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Calibri"/>
                  <a:ea typeface="Calibri"/>
                  <a:cs typeface="Calibri"/>
                  <a:sym typeface="Calibri"/>
                </a:rPr>
                <a:t>Images taken from Gonzalez &amp; Woods, Digital Image Processing (2002)</a:t>
              </a:r>
              <a:endParaRPr sz="1200">
                <a:solidFill>
                  <a:schemeClr val="lt1"/>
                </a:solidFill>
                <a:latin typeface="Calibri"/>
                <a:ea typeface="Calibri"/>
                <a:cs typeface="Calibri"/>
                <a:sym typeface="Calibri"/>
              </a:endParaRPr>
            </a:p>
          </p:txBody>
        </p:sp>
      </p:grpSp>
      <p:sp>
        <p:nvSpPr>
          <p:cNvPr id="666" name="Google Shape;666;p68"/>
          <p:cNvSpPr txBox="1"/>
          <p:nvPr>
            <p:ph idx="1" type="body"/>
          </p:nvPr>
        </p:nvSpPr>
        <p:spPr>
          <a:xfrm>
            <a:off x="457200" y="1333500"/>
            <a:ext cx="5138738" cy="552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800"/>
              <a:buFont typeface="Calibri"/>
              <a:buNone/>
            </a:pPr>
            <a:r>
              <a:rPr lang="en-US" sz="2800"/>
              <a:t>There are many different models for the image </a:t>
            </a:r>
            <a:br>
              <a:rPr lang="en-US" sz="2800"/>
            </a:br>
            <a:r>
              <a:rPr lang="en-US" sz="2800"/>
              <a:t>noise term </a:t>
            </a:r>
            <a:r>
              <a:rPr i="1" lang="en-US" sz="2800">
                <a:latin typeface="Times New Roman"/>
                <a:ea typeface="Times New Roman"/>
                <a:cs typeface="Times New Roman"/>
                <a:sym typeface="Times New Roman"/>
              </a:rPr>
              <a:t>η</a:t>
            </a:r>
            <a:r>
              <a:rPr lang="en-US" sz="2800">
                <a:latin typeface="Times New Roman"/>
                <a:ea typeface="Times New Roman"/>
                <a:cs typeface="Times New Roman"/>
                <a:sym typeface="Times New Roman"/>
              </a:rPr>
              <a:t>(</a:t>
            </a:r>
            <a:r>
              <a:rPr i="1" lang="en-US" sz="2800">
                <a:latin typeface="Times New Roman"/>
                <a:ea typeface="Times New Roman"/>
                <a:cs typeface="Times New Roman"/>
                <a:sym typeface="Times New Roman"/>
              </a:rPr>
              <a:t>x, y</a:t>
            </a:r>
            <a:r>
              <a:rPr lang="en-US" sz="2800">
                <a:latin typeface="Times New Roman"/>
                <a:ea typeface="Times New Roman"/>
                <a:cs typeface="Times New Roman"/>
                <a:sym typeface="Times New Roman"/>
              </a:rPr>
              <a:t>)</a:t>
            </a:r>
            <a:r>
              <a:rPr lang="en-US" sz="2800"/>
              <a:t>:</a:t>
            </a:r>
            <a:endParaRPr/>
          </a:p>
          <a:p>
            <a:pPr indent="-285750" lvl="1" marL="742950" rtl="0" algn="l">
              <a:spcBef>
                <a:spcPts val="480"/>
              </a:spcBef>
              <a:spcAft>
                <a:spcPts val="0"/>
              </a:spcAft>
              <a:buClr>
                <a:schemeClr val="dk1"/>
              </a:buClr>
              <a:buSzPts val="2400"/>
              <a:buChar char="–"/>
            </a:pPr>
            <a:r>
              <a:rPr lang="en-US" sz="2400"/>
              <a:t>Gaussian</a:t>
            </a:r>
            <a:endParaRPr/>
          </a:p>
          <a:p>
            <a:pPr indent="-228600" lvl="2" marL="1143000" rtl="0" algn="l">
              <a:spcBef>
                <a:spcPts val="400"/>
              </a:spcBef>
              <a:spcAft>
                <a:spcPts val="0"/>
              </a:spcAft>
              <a:buClr>
                <a:schemeClr val="dk1"/>
              </a:buClr>
              <a:buSzPts val="2000"/>
              <a:buChar char="•"/>
            </a:pPr>
            <a:r>
              <a:rPr lang="en-US" sz="2000"/>
              <a:t>Most common model</a:t>
            </a:r>
            <a:endParaRPr/>
          </a:p>
          <a:p>
            <a:pPr indent="-285750" lvl="1" marL="742950" rtl="0" algn="l">
              <a:spcBef>
                <a:spcPts val="480"/>
              </a:spcBef>
              <a:spcAft>
                <a:spcPts val="0"/>
              </a:spcAft>
              <a:buClr>
                <a:schemeClr val="dk1"/>
              </a:buClr>
              <a:buSzPts val="2400"/>
              <a:buChar char="–"/>
            </a:pPr>
            <a:r>
              <a:rPr lang="en-US" sz="2400"/>
              <a:t>Rayleigh</a:t>
            </a:r>
            <a:endParaRPr/>
          </a:p>
          <a:p>
            <a:pPr indent="-285750" lvl="1" marL="742950" rtl="0" algn="l">
              <a:spcBef>
                <a:spcPts val="480"/>
              </a:spcBef>
              <a:spcAft>
                <a:spcPts val="0"/>
              </a:spcAft>
              <a:buClr>
                <a:schemeClr val="dk1"/>
              </a:buClr>
              <a:buSzPts val="2400"/>
              <a:buChar char="–"/>
            </a:pPr>
            <a:r>
              <a:rPr lang="en-US" sz="2400"/>
              <a:t>Erlang (Gamma)</a:t>
            </a:r>
            <a:endParaRPr/>
          </a:p>
          <a:p>
            <a:pPr indent="-285750" lvl="1" marL="742950" rtl="0" algn="l">
              <a:spcBef>
                <a:spcPts val="480"/>
              </a:spcBef>
              <a:spcAft>
                <a:spcPts val="0"/>
              </a:spcAft>
              <a:buClr>
                <a:schemeClr val="dk1"/>
              </a:buClr>
              <a:buSzPts val="2400"/>
              <a:buChar char="–"/>
            </a:pPr>
            <a:r>
              <a:rPr lang="en-US" sz="2400"/>
              <a:t>Exponential</a:t>
            </a:r>
            <a:endParaRPr/>
          </a:p>
          <a:p>
            <a:pPr indent="-285750" lvl="1" marL="742950" rtl="0" algn="l">
              <a:spcBef>
                <a:spcPts val="480"/>
              </a:spcBef>
              <a:spcAft>
                <a:spcPts val="0"/>
              </a:spcAft>
              <a:buClr>
                <a:schemeClr val="dk1"/>
              </a:buClr>
              <a:buSzPts val="2400"/>
              <a:buChar char="–"/>
            </a:pPr>
            <a:r>
              <a:rPr lang="en-US" sz="2400"/>
              <a:t>Uniform</a:t>
            </a:r>
            <a:endParaRPr/>
          </a:p>
          <a:p>
            <a:pPr indent="-285750" lvl="1" marL="742950" rtl="0" algn="l">
              <a:spcBef>
                <a:spcPts val="480"/>
              </a:spcBef>
              <a:spcAft>
                <a:spcPts val="0"/>
              </a:spcAft>
              <a:buClr>
                <a:schemeClr val="dk1"/>
              </a:buClr>
              <a:buSzPts val="2400"/>
              <a:buChar char="–"/>
            </a:pPr>
            <a:r>
              <a:rPr lang="en-US" sz="2400"/>
              <a:t>Impulse</a:t>
            </a:r>
            <a:endParaRPr/>
          </a:p>
          <a:p>
            <a:pPr indent="-228600" lvl="2" marL="1143000" rtl="0" algn="l">
              <a:spcBef>
                <a:spcPts val="400"/>
              </a:spcBef>
              <a:spcAft>
                <a:spcPts val="0"/>
              </a:spcAft>
              <a:buClr>
                <a:schemeClr val="dk1"/>
              </a:buClr>
              <a:buSzPts val="2000"/>
              <a:buChar char="•"/>
            </a:pPr>
            <a:r>
              <a:rPr i="1" lang="en-US" sz="2000"/>
              <a:t>Salt and pepper</a:t>
            </a:r>
            <a:r>
              <a:rPr lang="en-US" sz="2000"/>
              <a:t> noise</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Example</a:t>
            </a:r>
            <a:endParaRPr/>
          </a:p>
        </p:txBody>
      </p:sp>
      <p:sp>
        <p:nvSpPr>
          <p:cNvPr id="673" name="Google Shape;673;p69"/>
          <p:cNvSpPr txBox="1"/>
          <p:nvPr>
            <p:ph idx="1" type="body"/>
          </p:nvPr>
        </p:nvSpPr>
        <p:spPr>
          <a:xfrm>
            <a:off x="457200" y="1333500"/>
            <a:ext cx="5753100" cy="5524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US"/>
              <a:t>The test pattern to the right is ideal for demonstrating the addition of noise</a:t>
            </a:r>
            <a:endParaRPr/>
          </a:p>
          <a:p>
            <a:pPr indent="0" lvl="0" marL="0" rtl="0" algn="l">
              <a:spcBef>
                <a:spcPts val="640"/>
              </a:spcBef>
              <a:spcAft>
                <a:spcPts val="0"/>
              </a:spcAft>
              <a:buClr>
                <a:schemeClr val="dk1"/>
              </a:buClr>
              <a:buSzPts val="3200"/>
              <a:buFont typeface="Calibri"/>
              <a:buNone/>
            </a:pPr>
            <a:r>
              <a:rPr lang="en-US"/>
              <a:t>The following slides will show the result of adding noise based on various models to this image </a:t>
            </a:r>
            <a:endParaRPr/>
          </a:p>
        </p:txBody>
      </p:sp>
      <p:pic>
        <p:nvPicPr>
          <p:cNvPr id="674" name="Google Shape;674;p69"/>
          <p:cNvPicPr preferRelativeResize="0"/>
          <p:nvPr/>
        </p:nvPicPr>
        <p:blipFill rotWithShape="1">
          <a:blip r:embed="rId3">
            <a:alphaModFix/>
          </a:blip>
          <a:srcRect b="0" l="0" r="50633" t="0"/>
          <a:stretch/>
        </p:blipFill>
        <p:spPr>
          <a:xfrm>
            <a:off x="6205538" y="1304925"/>
            <a:ext cx="2474912" cy="2454275"/>
          </a:xfrm>
          <a:prstGeom prst="rect">
            <a:avLst/>
          </a:prstGeom>
          <a:noFill/>
          <a:ln>
            <a:noFill/>
          </a:ln>
        </p:spPr>
      </p:pic>
      <p:grpSp>
        <p:nvGrpSpPr>
          <p:cNvPr id="675" name="Google Shape;675;p69"/>
          <p:cNvGrpSpPr/>
          <p:nvPr/>
        </p:nvGrpSpPr>
        <p:grpSpPr>
          <a:xfrm>
            <a:off x="-3969" y="1631156"/>
            <a:ext cx="260350" cy="5230813"/>
            <a:chOff x="-2" y="1034"/>
            <a:chExt cx="164" cy="3295"/>
          </a:xfrm>
        </p:grpSpPr>
        <p:pic>
          <p:nvPicPr>
            <p:cNvPr descr="book" id="676" name="Google Shape;676;p69"/>
            <p:cNvPicPr preferRelativeResize="0"/>
            <p:nvPr/>
          </p:nvPicPr>
          <p:blipFill rotWithShape="1">
            <a:blip r:embed="rId4">
              <a:alphaModFix/>
            </a:blip>
            <a:srcRect b="0" l="0" r="0" t="0"/>
            <a:stretch/>
          </p:blipFill>
          <p:spPr>
            <a:xfrm rot="-5400000">
              <a:off x="17" y="4184"/>
              <a:ext cx="125" cy="164"/>
            </a:xfrm>
            <a:prstGeom prst="rect">
              <a:avLst/>
            </a:prstGeom>
            <a:noFill/>
            <a:ln>
              <a:noFill/>
            </a:ln>
          </p:spPr>
        </p:pic>
        <p:sp>
          <p:nvSpPr>
            <p:cNvPr id="677" name="Google Shape;677;p69"/>
            <p:cNvSpPr/>
            <p:nvPr/>
          </p:nvSpPr>
          <p:spPr>
            <a:xfrm rot="-5400000">
              <a:off x="-1508" y="2540"/>
              <a:ext cx="3172" cy="159"/>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Calibri"/>
                  <a:ea typeface="Calibri"/>
                  <a:cs typeface="Calibri"/>
                  <a:sym typeface="Calibri"/>
                </a:rPr>
                <a:t>Images taken from Gonzalez &amp; Woods, Digital Image Processing (2002)</a:t>
              </a:r>
              <a:endParaRPr sz="1200">
                <a:solidFill>
                  <a:schemeClr val="lt1"/>
                </a:solidFill>
                <a:latin typeface="Calibri"/>
                <a:ea typeface="Calibri"/>
                <a:cs typeface="Calibri"/>
                <a:sym typeface="Calibri"/>
              </a:endParaRPr>
            </a:p>
          </p:txBody>
        </p:sp>
      </p:grpSp>
      <p:grpSp>
        <p:nvGrpSpPr>
          <p:cNvPr id="678" name="Google Shape;678;p69"/>
          <p:cNvGrpSpPr/>
          <p:nvPr/>
        </p:nvGrpSpPr>
        <p:grpSpPr>
          <a:xfrm>
            <a:off x="6243638" y="4041775"/>
            <a:ext cx="2371725" cy="2486025"/>
            <a:chOff x="3933" y="2546"/>
            <a:chExt cx="1494" cy="1566"/>
          </a:xfrm>
        </p:grpSpPr>
        <p:sp>
          <p:nvSpPr>
            <p:cNvPr id="679" name="Google Shape;679;p69"/>
            <p:cNvSpPr/>
            <p:nvPr/>
          </p:nvSpPr>
          <p:spPr>
            <a:xfrm>
              <a:off x="3953" y="2582"/>
              <a:ext cx="1449" cy="153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Histogram to go here</a:t>
              </a:r>
              <a:endParaRPr sz="1800">
                <a:solidFill>
                  <a:schemeClr val="dk1"/>
                </a:solidFill>
                <a:latin typeface="Calibri"/>
                <a:ea typeface="Calibri"/>
                <a:cs typeface="Calibri"/>
                <a:sym typeface="Calibri"/>
              </a:endParaRPr>
            </a:p>
          </p:txBody>
        </p:sp>
        <p:sp>
          <p:nvSpPr>
            <p:cNvPr id="680" name="Google Shape;680;p69"/>
            <p:cNvSpPr/>
            <p:nvPr/>
          </p:nvSpPr>
          <p:spPr>
            <a:xfrm>
              <a:off x="3933" y="2546"/>
              <a:ext cx="1494" cy="1566"/>
            </a:xfrm>
            <a:prstGeom prst="rect">
              <a:avLst/>
            </a:prstGeom>
            <a:solidFill>
              <a:srgbClr val="00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681" name="Google Shape;681;p69"/>
            <p:cNvCxnSpPr/>
            <p:nvPr/>
          </p:nvCxnSpPr>
          <p:spPr>
            <a:xfrm rot="10800000">
              <a:off x="4005" y="2771"/>
              <a:ext cx="0" cy="1341"/>
            </a:xfrm>
            <a:prstGeom prst="straightConnector1">
              <a:avLst/>
            </a:prstGeom>
            <a:noFill/>
            <a:ln cap="flat" cmpd="sng" w="38100">
              <a:solidFill>
                <a:schemeClr val="lt1"/>
              </a:solidFill>
              <a:prstDash val="solid"/>
              <a:round/>
              <a:headEnd len="med" w="med" type="none"/>
              <a:tailEnd len="med" w="med" type="none"/>
            </a:ln>
          </p:spPr>
        </p:cxnSp>
        <p:cxnSp>
          <p:nvCxnSpPr>
            <p:cNvPr id="682" name="Google Shape;682;p69"/>
            <p:cNvCxnSpPr/>
            <p:nvPr/>
          </p:nvCxnSpPr>
          <p:spPr>
            <a:xfrm rot="10800000">
              <a:off x="4667" y="2888"/>
              <a:ext cx="0" cy="1224"/>
            </a:xfrm>
            <a:prstGeom prst="straightConnector1">
              <a:avLst/>
            </a:prstGeom>
            <a:noFill/>
            <a:ln cap="flat" cmpd="sng" w="38100">
              <a:solidFill>
                <a:schemeClr val="lt1"/>
              </a:solidFill>
              <a:prstDash val="solid"/>
              <a:round/>
              <a:headEnd len="med" w="med" type="none"/>
              <a:tailEnd len="med" w="med" type="none"/>
            </a:ln>
          </p:spPr>
        </p:cxnSp>
        <p:cxnSp>
          <p:nvCxnSpPr>
            <p:cNvPr id="683" name="Google Shape;683;p69"/>
            <p:cNvCxnSpPr/>
            <p:nvPr/>
          </p:nvCxnSpPr>
          <p:spPr>
            <a:xfrm rot="10800000">
              <a:off x="5330" y="2978"/>
              <a:ext cx="0" cy="1134"/>
            </a:xfrm>
            <a:prstGeom prst="straightConnector1">
              <a:avLst/>
            </a:prstGeom>
            <a:noFill/>
            <a:ln cap="flat" cmpd="sng" w="38100">
              <a:solidFill>
                <a:schemeClr val="lt1"/>
              </a:solidFill>
              <a:prstDash val="solid"/>
              <a:round/>
              <a:headEnd len="med" w="med" type="none"/>
              <a:tailEnd len="med" w="med" type="none"/>
            </a:ln>
          </p:spPr>
        </p:cxnSp>
      </p:grpSp>
      <p:sp>
        <p:nvSpPr>
          <p:cNvPr id="684" name="Google Shape;684;p69"/>
          <p:cNvSpPr txBox="1"/>
          <p:nvPr/>
        </p:nvSpPr>
        <p:spPr>
          <a:xfrm>
            <a:off x="7038975" y="3679825"/>
            <a:ext cx="819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Image</a:t>
            </a:r>
            <a:endParaRPr sz="1800">
              <a:solidFill>
                <a:schemeClr val="dk1"/>
              </a:solidFill>
              <a:latin typeface="Arial"/>
              <a:ea typeface="Arial"/>
              <a:cs typeface="Arial"/>
              <a:sym typeface="Arial"/>
            </a:endParaRPr>
          </a:p>
        </p:txBody>
      </p:sp>
      <p:sp>
        <p:nvSpPr>
          <p:cNvPr id="685" name="Google Shape;685;p69"/>
          <p:cNvSpPr txBox="1"/>
          <p:nvPr/>
        </p:nvSpPr>
        <p:spPr>
          <a:xfrm>
            <a:off x="6815138" y="6529388"/>
            <a:ext cx="12255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Histogram</a:t>
            </a:r>
            <a:endParaRPr sz="18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Example (cont…)</a:t>
            </a:r>
            <a:endParaRPr/>
          </a:p>
        </p:txBody>
      </p:sp>
      <p:pic>
        <p:nvPicPr>
          <p:cNvPr id="692" name="Google Shape;692;p70"/>
          <p:cNvPicPr preferRelativeResize="0"/>
          <p:nvPr/>
        </p:nvPicPr>
        <p:blipFill rotWithShape="1">
          <a:blip r:embed="rId3">
            <a:alphaModFix/>
          </a:blip>
          <a:srcRect b="15726" l="0" r="0" t="0"/>
          <a:stretch/>
        </p:blipFill>
        <p:spPr>
          <a:xfrm>
            <a:off x="938213" y="1439863"/>
            <a:ext cx="7256462" cy="5119687"/>
          </a:xfrm>
          <a:prstGeom prst="rect">
            <a:avLst/>
          </a:prstGeom>
          <a:noFill/>
          <a:ln>
            <a:noFill/>
          </a:ln>
        </p:spPr>
      </p:pic>
      <p:grpSp>
        <p:nvGrpSpPr>
          <p:cNvPr id="693" name="Google Shape;693;p70"/>
          <p:cNvGrpSpPr/>
          <p:nvPr/>
        </p:nvGrpSpPr>
        <p:grpSpPr>
          <a:xfrm>
            <a:off x="-3969" y="1631156"/>
            <a:ext cx="260350" cy="5230813"/>
            <a:chOff x="-2" y="1034"/>
            <a:chExt cx="164" cy="3295"/>
          </a:xfrm>
        </p:grpSpPr>
        <p:pic>
          <p:nvPicPr>
            <p:cNvPr descr="book" id="694" name="Google Shape;694;p70"/>
            <p:cNvPicPr preferRelativeResize="0"/>
            <p:nvPr/>
          </p:nvPicPr>
          <p:blipFill rotWithShape="1">
            <a:blip r:embed="rId4">
              <a:alphaModFix/>
            </a:blip>
            <a:srcRect b="0" l="0" r="0" t="0"/>
            <a:stretch/>
          </p:blipFill>
          <p:spPr>
            <a:xfrm rot="-5400000">
              <a:off x="17" y="4184"/>
              <a:ext cx="125" cy="164"/>
            </a:xfrm>
            <a:prstGeom prst="rect">
              <a:avLst/>
            </a:prstGeom>
            <a:noFill/>
            <a:ln>
              <a:noFill/>
            </a:ln>
          </p:spPr>
        </p:pic>
        <p:sp>
          <p:nvSpPr>
            <p:cNvPr id="695" name="Google Shape;695;p70"/>
            <p:cNvSpPr/>
            <p:nvPr/>
          </p:nvSpPr>
          <p:spPr>
            <a:xfrm rot="-5400000">
              <a:off x="-1508" y="2540"/>
              <a:ext cx="3172" cy="159"/>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Calibri"/>
                  <a:ea typeface="Calibri"/>
                  <a:cs typeface="Calibri"/>
                  <a:sym typeface="Calibri"/>
                </a:rPr>
                <a:t>Images taken from Gonzalez &amp; Woods, Digital Image Processing (2002)</a:t>
              </a:r>
              <a:endParaRPr sz="1200">
                <a:solidFill>
                  <a:schemeClr val="lt1"/>
                </a:solidFill>
                <a:latin typeface="Calibri"/>
                <a:ea typeface="Calibri"/>
                <a:cs typeface="Calibri"/>
                <a:sym typeface="Calibri"/>
              </a:endParaRPr>
            </a:p>
          </p:txBody>
        </p:sp>
      </p:grpSp>
      <p:sp>
        <p:nvSpPr>
          <p:cNvPr id="696" name="Google Shape;696;p70"/>
          <p:cNvSpPr txBox="1"/>
          <p:nvPr/>
        </p:nvSpPr>
        <p:spPr>
          <a:xfrm>
            <a:off x="1657350" y="6257925"/>
            <a:ext cx="114935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Gaussian</a:t>
            </a:r>
            <a:endParaRPr sz="1800">
              <a:solidFill>
                <a:schemeClr val="dk1"/>
              </a:solidFill>
              <a:latin typeface="Arial"/>
              <a:ea typeface="Arial"/>
              <a:cs typeface="Arial"/>
              <a:sym typeface="Arial"/>
            </a:endParaRPr>
          </a:p>
        </p:txBody>
      </p:sp>
      <p:sp>
        <p:nvSpPr>
          <p:cNvPr id="697" name="Google Shape;697;p70"/>
          <p:cNvSpPr txBox="1"/>
          <p:nvPr/>
        </p:nvSpPr>
        <p:spPr>
          <a:xfrm>
            <a:off x="4048125" y="6257925"/>
            <a:ext cx="107315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Rayleigh</a:t>
            </a:r>
            <a:endParaRPr sz="1800">
              <a:solidFill>
                <a:schemeClr val="dk1"/>
              </a:solidFill>
              <a:latin typeface="Arial"/>
              <a:ea typeface="Arial"/>
              <a:cs typeface="Arial"/>
              <a:sym typeface="Arial"/>
            </a:endParaRPr>
          </a:p>
        </p:txBody>
      </p:sp>
      <p:sp>
        <p:nvSpPr>
          <p:cNvPr id="698" name="Google Shape;698;p70"/>
          <p:cNvSpPr txBox="1"/>
          <p:nvPr/>
        </p:nvSpPr>
        <p:spPr>
          <a:xfrm>
            <a:off x="6588125" y="6257925"/>
            <a:ext cx="84455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Erlang</a:t>
            </a:r>
            <a:endParaRPr sz="180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Example (cont…)</a:t>
            </a:r>
            <a:endParaRPr/>
          </a:p>
        </p:txBody>
      </p:sp>
      <p:pic>
        <p:nvPicPr>
          <p:cNvPr id="705" name="Google Shape;705;p71"/>
          <p:cNvPicPr preferRelativeResize="0"/>
          <p:nvPr/>
        </p:nvPicPr>
        <p:blipFill rotWithShape="1">
          <a:blip r:embed="rId3">
            <a:alphaModFix/>
          </a:blip>
          <a:srcRect b="14720" l="0" r="0" t="0"/>
          <a:stretch/>
        </p:blipFill>
        <p:spPr>
          <a:xfrm>
            <a:off x="976313" y="1438275"/>
            <a:ext cx="7180262" cy="5121275"/>
          </a:xfrm>
          <a:prstGeom prst="rect">
            <a:avLst/>
          </a:prstGeom>
          <a:noFill/>
          <a:ln>
            <a:noFill/>
          </a:ln>
        </p:spPr>
      </p:pic>
      <p:grpSp>
        <p:nvGrpSpPr>
          <p:cNvPr id="706" name="Google Shape;706;p71"/>
          <p:cNvGrpSpPr/>
          <p:nvPr/>
        </p:nvGrpSpPr>
        <p:grpSpPr>
          <a:xfrm>
            <a:off x="-3969" y="1631156"/>
            <a:ext cx="260350" cy="5230813"/>
            <a:chOff x="-2" y="1034"/>
            <a:chExt cx="164" cy="3295"/>
          </a:xfrm>
        </p:grpSpPr>
        <p:pic>
          <p:nvPicPr>
            <p:cNvPr descr="book" id="707" name="Google Shape;707;p71"/>
            <p:cNvPicPr preferRelativeResize="0"/>
            <p:nvPr/>
          </p:nvPicPr>
          <p:blipFill rotWithShape="1">
            <a:blip r:embed="rId4">
              <a:alphaModFix/>
            </a:blip>
            <a:srcRect b="0" l="0" r="0" t="0"/>
            <a:stretch/>
          </p:blipFill>
          <p:spPr>
            <a:xfrm rot="-5400000">
              <a:off x="17" y="4184"/>
              <a:ext cx="125" cy="164"/>
            </a:xfrm>
            <a:prstGeom prst="rect">
              <a:avLst/>
            </a:prstGeom>
            <a:noFill/>
            <a:ln>
              <a:noFill/>
            </a:ln>
          </p:spPr>
        </p:pic>
        <p:sp>
          <p:nvSpPr>
            <p:cNvPr id="708" name="Google Shape;708;p71"/>
            <p:cNvSpPr/>
            <p:nvPr/>
          </p:nvSpPr>
          <p:spPr>
            <a:xfrm rot="-5400000">
              <a:off x="-1508" y="2540"/>
              <a:ext cx="3172" cy="159"/>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Calibri"/>
                  <a:ea typeface="Calibri"/>
                  <a:cs typeface="Calibri"/>
                  <a:sym typeface="Calibri"/>
                </a:rPr>
                <a:t>Images taken from Gonzalez &amp; Woods, Digital Image Processing (2002)</a:t>
              </a:r>
              <a:endParaRPr sz="1200">
                <a:solidFill>
                  <a:schemeClr val="lt1"/>
                </a:solidFill>
                <a:latin typeface="Calibri"/>
                <a:ea typeface="Calibri"/>
                <a:cs typeface="Calibri"/>
                <a:sym typeface="Calibri"/>
              </a:endParaRPr>
            </a:p>
          </p:txBody>
        </p:sp>
      </p:grpSp>
      <p:sp>
        <p:nvSpPr>
          <p:cNvPr id="709" name="Google Shape;709;p71"/>
          <p:cNvSpPr txBox="1"/>
          <p:nvPr/>
        </p:nvSpPr>
        <p:spPr>
          <a:xfrm>
            <a:off x="1543050" y="6257925"/>
            <a:ext cx="137795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Exponential</a:t>
            </a:r>
            <a:endParaRPr sz="1800">
              <a:solidFill>
                <a:schemeClr val="dk1"/>
              </a:solidFill>
              <a:latin typeface="Arial"/>
              <a:ea typeface="Arial"/>
              <a:cs typeface="Arial"/>
              <a:sym typeface="Arial"/>
            </a:endParaRPr>
          </a:p>
        </p:txBody>
      </p:sp>
      <p:sp>
        <p:nvSpPr>
          <p:cNvPr id="710" name="Google Shape;710;p71"/>
          <p:cNvSpPr txBox="1"/>
          <p:nvPr/>
        </p:nvSpPr>
        <p:spPr>
          <a:xfrm>
            <a:off x="4048125" y="6257925"/>
            <a:ext cx="98425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Uniform</a:t>
            </a:r>
            <a:endParaRPr sz="1800">
              <a:solidFill>
                <a:schemeClr val="dk1"/>
              </a:solidFill>
              <a:latin typeface="Arial"/>
              <a:ea typeface="Arial"/>
              <a:cs typeface="Arial"/>
              <a:sym typeface="Arial"/>
            </a:endParaRPr>
          </a:p>
        </p:txBody>
      </p:sp>
      <p:sp>
        <p:nvSpPr>
          <p:cNvPr id="711" name="Google Shape;711;p71"/>
          <p:cNvSpPr txBox="1"/>
          <p:nvPr/>
        </p:nvSpPr>
        <p:spPr>
          <a:xfrm>
            <a:off x="6351588" y="6257925"/>
            <a:ext cx="1223962"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Impulse</a:t>
            </a:r>
            <a:endParaRPr sz="1800">
              <a:solidFill>
                <a:schemeClr val="dk1"/>
              </a:solidFill>
              <a:latin typeface="Arial"/>
              <a:ea typeface="Arial"/>
              <a:cs typeface="Arial"/>
              <a:sym typeface="Arial"/>
            </a:endParaRPr>
          </a:p>
        </p:txBody>
      </p:sp>
      <p:grpSp>
        <p:nvGrpSpPr>
          <p:cNvPr id="712" name="Google Shape;712;p71"/>
          <p:cNvGrpSpPr/>
          <p:nvPr/>
        </p:nvGrpSpPr>
        <p:grpSpPr>
          <a:xfrm>
            <a:off x="5818188" y="3876675"/>
            <a:ext cx="2303462" cy="2314575"/>
            <a:chOff x="3665" y="2442"/>
            <a:chExt cx="1451" cy="1458"/>
          </a:xfrm>
        </p:grpSpPr>
        <p:sp>
          <p:nvSpPr>
            <p:cNvPr id="713" name="Google Shape;713;p71"/>
            <p:cNvSpPr/>
            <p:nvPr/>
          </p:nvSpPr>
          <p:spPr>
            <a:xfrm>
              <a:off x="3684" y="2476"/>
              <a:ext cx="1408" cy="142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Histogram to go here</a:t>
              </a:r>
              <a:endParaRPr sz="1800">
                <a:solidFill>
                  <a:schemeClr val="dk1"/>
                </a:solidFill>
                <a:latin typeface="Calibri"/>
                <a:ea typeface="Calibri"/>
                <a:cs typeface="Calibri"/>
                <a:sym typeface="Calibri"/>
              </a:endParaRPr>
            </a:p>
          </p:txBody>
        </p:sp>
        <p:sp>
          <p:nvSpPr>
            <p:cNvPr id="714" name="Google Shape;714;p71"/>
            <p:cNvSpPr/>
            <p:nvPr/>
          </p:nvSpPr>
          <p:spPr>
            <a:xfrm>
              <a:off x="3665" y="2442"/>
              <a:ext cx="1451" cy="1458"/>
            </a:xfrm>
            <a:prstGeom prst="rect">
              <a:avLst/>
            </a:prstGeom>
            <a:solidFill>
              <a:srgbClr val="00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715" name="Google Shape;715;p71"/>
            <p:cNvCxnSpPr/>
            <p:nvPr/>
          </p:nvCxnSpPr>
          <p:spPr>
            <a:xfrm rot="10800000">
              <a:off x="3735" y="2651"/>
              <a:ext cx="0" cy="1249"/>
            </a:xfrm>
            <a:prstGeom prst="straightConnector1">
              <a:avLst/>
            </a:prstGeom>
            <a:noFill/>
            <a:ln cap="flat" cmpd="sng" w="38100">
              <a:solidFill>
                <a:schemeClr val="lt1"/>
              </a:solidFill>
              <a:prstDash val="solid"/>
              <a:round/>
              <a:headEnd len="med" w="med" type="none"/>
              <a:tailEnd len="med" w="med" type="none"/>
            </a:ln>
          </p:spPr>
        </p:cxnSp>
        <p:cxnSp>
          <p:nvCxnSpPr>
            <p:cNvPr id="716" name="Google Shape;716;p71"/>
            <p:cNvCxnSpPr/>
            <p:nvPr/>
          </p:nvCxnSpPr>
          <p:spPr>
            <a:xfrm rot="10800000">
              <a:off x="4378" y="2760"/>
              <a:ext cx="0" cy="1140"/>
            </a:xfrm>
            <a:prstGeom prst="straightConnector1">
              <a:avLst/>
            </a:prstGeom>
            <a:noFill/>
            <a:ln cap="flat" cmpd="sng" w="38100">
              <a:solidFill>
                <a:schemeClr val="lt1"/>
              </a:solidFill>
              <a:prstDash val="solid"/>
              <a:round/>
              <a:headEnd len="med" w="med" type="none"/>
              <a:tailEnd len="med" w="med" type="none"/>
            </a:ln>
          </p:spPr>
        </p:cxnSp>
        <p:cxnSp>
          <p:nvCxnSpPr>
            <p:cNvPr id="717" name="Google Shape;717;p71"/>
            <p:cNvCxnSpPr/>
            <p:nvPr/>
          </p:nvCxnSpPr>
          <p:spPr>
            <a:xfrm rot="10800000">
              <a:off x="5022" y="2844"/>
              <a:ext cx="0" cy="1056"/>
            </a:xfrm>
            <a:prstGeom prst="straightConnector1">
              <a:avLst/>
            </a:prstGeom>
            <a:noFill/>
            <a:ln cap="flat" cmpd="sng" w="38100">
              <a:solidFill>
                <a:schemeClr val="lt1"/>
              </a:solidFill>
              <a:prstDash val="solid"/>
              <a:round/>
              <a:headEnd len="med" w="med" type="none"/>
              <a:tailEnd len="med" w="med" type="none"/>
            </a:ln>
          </p:spPr>
        </p:cxnSp>
      </p:grpSp>
      <p:cxnSp>
        <p:nvCxnSpPr>
          <p:cNvPr id="718" name="Google Shape;718;p71"/>
          <p:cNvCxnSpPr/>
          <p:nvPr/>
        </p:nvCxnSpPr>
        <p:spPr>
          <a:xfrm rot="10800000">
            <a:off x="7877175" y="612140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19" name="Google Shape;719;p71"/>
          <p:cNvCxnSpPr/>
          <p:nvPr/>
        </p:nvCxnSpPr>
        <p:spPr>
          <a:xfrm rot="10800000">
            <a:off x="7740650" y="613410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0" name="Google Shape;720;p71"/>
          <p:cNvCxnSpPr/>
          <p:nvPr/>
        </p:nvCxnSpPr>
        <p:spPr>
          <a:xfrm rot="10800000">
            <a:off x="7332663" y="61277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1" name="Google Shape;721;p71"/>
          <p:cNvCxnSpPr/>
          <p:nvPr/>
        </p:nvCxnSpPr>
        <p:spPr>
          <a:xfrm rot="10800000">
            <a:off x="6030913" y="614680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2" name="Google Shape;722;p71"/>
          <p:cNvCxnSpPr/>
          <p:nvPr/>
        </p:nvCxnSpPr>
        <p:spPr>
          <a:xfrm rot="10800000">
            <a:off x="7604125" y="61277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3" name="Google Shape;723;p71"/>
          <p:cNvCxnSpPr/>
          <p:nvPr/>
        </p:nvCxnSpPr>
        <p:spPr>
          <a:xfrm rot="10800000">
            <a:off x="7469188" y="612140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4" name="Google Shape;724;p71"/>
          <p:cNvCxnSpPr/>
          <p:nvPr/>
        </p:nvCxnSpPr>
        <p:spPr>
          <a:xfrm rot="10800000">
            <a:off x="6846888" y="613410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5" name="Google Shape;725;p71"/>
          <p:cNvCxnSpPr/>
          <p:nvPr/>
        </p:nvCxnSpPr>
        <p:spPr>
          <a:xfrm rot="10800000">
            <a:off x="6710363" y="617220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6" name="Google Shape;726;p71"/>
          <p:cNvCxnSpPr/>
          <p:nvPr/>
        </p:nvCxnSpPr>
        <p:spPr>
          <a:xfrm rot="10800000">
            <a:off x="6167438" y="61277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7" name="Google Shape;727;p71"/>
          <p:cNvCxnSpPr/>
          <p:nvPr/>
        </p:nvCxnSpPr>
        <p:spPr>
          <a:xfrm rot="10800000">
            <a:off x="7197725" y="615950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8" name="Google Shape;728;p71"/>
          <p:cNvCxnSpPr/>
          <p:nvPr/>
        </p:nvCxnSpPr>
        <p:spPr>
          <a:xfrm rot="10800000">
            <a:off x="7061200" y="61277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29" name="Google Shape;729;p71"/>
          <p:cNvCxnSpPr/>
          <p:nvPr/>
        </p:nvCxnSpPr>
        <p:spPr>
          <a:xfrm rot="10800000">
            <a:off x="6575425" y="613410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30" name="Google Shape;730;p71"/>
          <p:cNvCxnSpPr/>
          <p:nvPr/>
        </p:nvCxnSpPr>
        <p:spPr>
          <a:xfrm rot="10800000">
            <a:off x="6438900" y="61277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31" name="Google Shape;731;p71"/>
          <p:cNvCxnSpPr/>
          <p:nvPr/>
        </p:nvCxnSpPr>
        <p:spPr>
          <a:xfrm rot="10800000">
            <a:off x="6302375" y="61531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32" name="Google Shape;732;p71"/>
          <p:cNvCxnSpPr/>
          <p:nvPr/>
        </p:nvCxnSpPr>
        <p:spPr>
          <a:xfrm rot="10800000">
            <a:off x="7807325" y="6089650"/>
            <a:ext cx="0" cy="114300"/>
          </a:xfrm>
          <a:prstGeom prst="straightConnector1">
            <a:avLst/>
          </a:prstGeom>
          <a:noFill/>
          <a:ln cap="flat" cmpd="sng" w="38100">
            <a:solidFill>
              <a:schemeClr val="lt1"/>
            </a:solidFill>
            <a:prstDash val="solid"/>
            <a:round/>
            <a:headEnd len="med" w="med" type="none"/>
            <a:tailEnd len="med" w="med" type="none"/>
          </a:ln>
        </p:spPr>
      </p:cxnSp>
      <p:cxnSp>
        <p:nvCxnSpPr>
          <p:cNvPr id="733" name="Google Shape;733;p71"/>
          <p:cNvCxnSpPr/>
          <p:nvPr/>
        </p:nvCxnSpPr>
        <p:spPr>
          <a:xfrm rot="10800000">
            <a:off x="7670800" y="61658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34" name="Google Shape;734;p71"/>
          <p:cNvCxnSpPr/>
          <p:nvPr/>
        </p:nvCxnSpPr>
        <p:spPr>
          <a:xfrm rot="10800000">
            <a:off x="7262813" y="61404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35" name="Google Shape;735;p71"/>
          <p:cNvCxnSpPr/>
          <p:nvPr/>
        </p:nvCxnSpPr>
        <p:spPr>
          <a:xfrm rot="10800000">
            <a:off x="7534275" y="6096000"/>
            <a:ext cx="0" cy="107950"/>
          </a:xfrm>
          <a:prstGeom prst="straightConnector1">
            <a:avLst/>
          </a:prstGeom>
          <a:noFill/>
          <a:ln cap="flat" cmpd="sng" w="38100">
            <a:solidFill>
              <a:schemeClr val="lt1"/>
            </a:solidFill>
            <a:prstDash val="solid"/>
            <a:round/>
            <a:headEnd len="med" w="med" type="none"/>
            <a:tailEnd len="med" w="med" type="none"/>
          </a:ln>
        </p:spPr>
      </p:cxnSp>
      <p:cxnSp>
        <p:nvCxnSpPr>
          <p:cNvPr id="736" name="Google Shape;736;p71"/>
          <p:cNvCxnSpPr/>
          <p:nvPr/>
        </p:nvCxnSpPr>
        <p:spPr>
          <a:xfrm rot="10800000">
            <a:off x="7399338" y="61531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37" name="Google Shape;737;p71"/>
          <p:cNvCxnSpPr/>
          <p:nvPr/>
        </p:nvCxnSpPr>
        <p:spPr>
          <a:xfrm rot="10800000">
            <a:off x="6777038" y="6102350"/>
            <a:ext cx="0" cy="139700"/>
          </a:xfrm>
          <a:prstGeom prst="straightConnector1">
            <a:avLst/>
          </a:prstGeom>
          <a:noFill/>
          <a:ln cap="flat" cmpd="sng" w="38100">
            <a:solidFill>
              <a:schemeClr val="lt1"/>
            </a:solidFill>
            <a:prstDash val="solid"/>
            <a:round/>
            <a:headEnd len="med" w="med" type="none"/>
            <a:tailEnd len="med" w="med" type="none"/>
          </a:ln>
        </p:spPr>
      </p:cxnSp>
      <p:cxnSp>
        <p:nvCxnSpPr>
          <p:cNvPr id="738" name="Google Shape;738;p71"/>
          <p:cNvCxnSpPr/>
          <p:nvPr/>
        </p:nvCxnSpPr>
        <p:spPr>
          <a:xfrm rot="10800000">
            <a:off x="6640513" y="61404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39" name="Google Shape;739;p71"/>
          <p:cNvCxnSpPr/>
          <p:nvPr/>
        </p:nvCxnSpPr>
        <p:spPr>
          <a:xfrm rot="10800000">
            <a:off x="6097588" y="6096000"/>
            <a:ext cx="0" cy="165100"/>
          </a:xfrm>
          <a:prstGeom prst="straightConnector1">
            <a:avLst/>
          </a:prstGeom>
          <a:noFill/>
          <a:ln cap="flat" cmpd="sng" w="38100">
            <a:solidFill>
              <a:schemeClr val="lt1"/>
            </a:solidFill>
            <a:prstDash val="solid"/>
            <a:round/>
            <a:headEnd len="med" w="med" type="none"/>
            <a:tailEnd len="med" w="med" type="none"/>
          </a:ln>
        </p:spPr>
      </p:cxnSp>
      <p:cxnSp>
        <p:nvCxnSpPr>
          <p:cNvPr id="740" name="Google Shape;740;p71"/>
          <p:cNvCxnSpPr/>
          <p:nvPr/>
        </p:nvCxnSpPr>
        <p:spPr>
          <a:xfrm rot="10800000">
            <a:off x="7127875" y="612775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41" name="Google Shape;741;p71"/>
          <p:cNvCxnSpPr/>
          <p:nvPr/>
        </p:nvCxnSpPr>
        <p:spPr>
          <a:xfrm rot="10800000">
            <a:off x="6505575" y="6134100"/>
            <a:ext cx="0" cy="76200"/>
          </a:xfrm>
          <a:prstGeom prst="straightConnector1">
            <a:avLst/>
          </a:prstGeom>
          <a:noFill/>
          <a:ln cap="flat" cmpd="sng" w="38100">
            <a:solidFill>
              <a:schemeClr val="lt1"/>
            </a:solidFill>
            <a:prstDash val="solid"/>
            <a:round/>
            <a:headEnd len="med" w="med" type="none"/>
            <a:tailEnd len="med" w="med" type="none"/>
          </a:ln>
        </p:spPr>
      </p:cxnSp>
      <p:cxnSp>
        <p:nvCxnSpPr>
          <p:cNvPr id="742" name="Google Shape;742;p71"/>
          <p:cNvCxnSpPr/>
          <p:nvPr/>
        </p:nvCxnSpPr>
        <p:spPr>
          <a:xfrm rot="10800000">
            <a:off x="6369050" y="6096000"/>
            <a:ext cx="0" cy="133350"/>
          </a:xfrm>
          <a:prstGeom prst="straightConnector1">
            <a:avLst/>
          </a:prstGeom>
          <a:noFill/>
          <a:ln cap="flat" cmpd="sng" w="38100">
            <a:solidFill>
              <a:schemeClr val="lt1"/>
            </a:solidFill>
            <a:prstDash val="solid"/>
            <a:round/>
            <a:headEnd len="med" w="med" type="none"/>
            <a:tailEnd len="med" w="med" type="none"/>
          </a:ln>
        </p:spPr>
      </p:cxnSp>
      <p:cxnSp>
        <p:nvCxnSpPr>
          <p:cNvPr id="743" name="Google Shape;743;p71"/>
          <p:cNvCxnSpPr/>
          <p:nvPr/>
        </p:nvCxnSpPr>
        <p:spPr>
          <a:xfrm rot="10800000">
            <a:off x="6232525" y="6121400"/>
            <a:ext cx="0" cy="762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Filtering to Remove Noise</a:t>
            </a:r>
            <a:endParaRPr/>
          </a:p>
        </p:txBody>
      </p:sp>
      <p:sp>
        <p:nvSpPr>
          <p:cNvPr id="750" name="Google Shape;750;p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100000"/>
              <a:buFont typeface="Calibri"/>
              <a:buNone/>
            </a:pPr>
            <a:r>
              <a:rPr lang="en-US"/>
              <a:t>We can use spatial filters of different kinds to remove different kinds of noise</a:t>
            </a:r>
            <a:endParaRPr/>
          </a:p>
          <a:p>
            <a:pPr indent="0" lvl="0" marL="0" rtl="0" algn="l">
              <a:spcBef>
                <a:spcPts val="592"/>
              </a:spcBef>
              <a:spcAft>
                <a:spcPts val="0"/>
              </a:spcAft>
              <a:buClr>
                <a:schemeClr val="dk1"/>
              </a:buClr>
              <a:buSzPct val="100000"/>
              <a:buFont typeface="Calibri"/>
              <a:buNone/>
            </a:pPr>
            <a:r>
              <a:rPr lang="en-US"/>
              <a:t>The </a:t>
            </a:r>
            <a:r>
              <a:rPr i="1" lang="en-US"/>
              <a:t>arithmetic</a:t>
            </a:r>
            <a:r>
              <a:rPr lang="en-US"/>
              <a:t> </a:t>
            </a:r>
            <a:r>
              <a:rPr i="1" lang="en-US"/>
              <a:t>mean</a:t>
            </a:r>
            <a:r>
              <a:rPr lang="en-US"/>
              <a:t> filter is a very simple one and is calculated as follows:</a:t>
            </a:r>
            <a:endParaRPr/>
          </a:p>
          <a:p>
            <a:pPr indent="0" lvl="0" marL="0" rtl="0" algn="l">
              <a:spcBef>
                <a:spcPts val="592"/>
              </a:spcBef>
              <a:spcAft>
                <a:spcPts val="0"/>
              </a:spcAft>
              <a:buClr>
                <a:schemeClr val="dk1"/>
              </a:buClr>
              <a:buSzPct val="100000"/>
              <a:buFont typeface="Calibri"/>
              <a:buNone/>
            </a:pPr>
            <a:r>
              <a:t/>
            </a:r>
            <a:endParaRPr/>
          </a:p>
          <a:p>
            <a:pPr indent="0" lvl="0" marL="0" rtl="0" algn="l">
              <a:spcBef>
                <a:spcPts val="592"/>
              </a:spcBef>
              <a:spcAft>
                <a:spcPts val="0"/>
              </a:spcAft>
              <a:buClr>
                <a:schemeClr val="dk1"/>
              </a:buClr>
              <a:buSzPct val="100000"/>
              <a:buFont typeface="Calibri"/>
              <a:buNone/>
            </a:pPr>
            <a:r>
              <a:t/>
            </a:r>
            <a:endParaRPr/>
          </a:p>
          <a:p>
            <a:pPr indent="0" lvl="0" marL="0" rtl="0" algn="l">
              <a:spcBef>
                <a:spcPts val="592"/>
              </a:spcBef>
              <a:spcAft>
                <a:spcPts val="0"/>
              </a:spcAft>
              <a:buClr>
                <a:schemeClr val="dk1"/>
              </a:buClr>
              <a:buSzPct val="100000"/>
              <a:buFont typeface="Calibri"/>
              <a:buNone/>
            </a:pPr>
            <a:r>
              <a:rPr lang="en-US"/>
              <a:t>	This is implemented as the </a:t>
            </a:r>
            <a:br>
              <a:rPr lang="en-US"/>
            </a:br>
            <a:r>
              <a:rPr lang="en-US"/>
              <a:t>	simple smoothing filter</a:t>
            </a:r>
            <a:endParaRPr/>
          </a:p>
          <a:p>
            <a:pPr indent="0" lvl="0" marL="0" rtl="0" algn="l">
              <a:spcBef>
                <a:spcPts val="592"/>
              </a:spcBef>
              <a:spcAft>
                <a:spcPts val="0"/>
              </a:spcAft>
              <a:buClr>
                <a:schemeClr val="dk1"/>
              </a:buClr>
              <a:buSzPct val="100000"/>
              <a:buFont typeface="Calibri"/>
              <a:buNone/>
            </a:pPr>
            <a:r>
              <a:rPr lang="en-US"/>
              <a:t>	It blurs the image.</a:t>
            </a:r>
            <a:endParaRPr/>
          </a:p>
        </p:txBody>
      </p:sp>
      <p:pic>
        <p:nvPicPr>
          <p:cNvPr id="751" name="Google Shape;751;p72"/>
          <p:cNvPicPr preferRelativeResize="0"/>
          <p:nvPr/>
        </p:nvPicPr>
        <p:blipFill rotWithShape="1">
          <a:blip r:embed="rId3">
            <a:alphaModFix/>
          </a:blip>
          <a:srcRect b="0" l="0" r="0" t="0"/>
          <a:stretch/>
        </p:blipFill>
        <p:spPr>
          <a:xfrm>
            <a:off x="1146175" y="3447206"/>
            <a:ext cx="4224338" cy="1277938"/>
          </a:xfrm>
          <a:prstGeom prst="rect">
            <a:avLst/>
          </a:prstGeom>
          <a:noFill/>
          <a:ln>
            <a:noFill/>
          </a:ln>
        </p:spPr>
      </p:pic>
      <p:graphicFrame>
        <p:nvGraphicFramePr>
          <p:cNvPr id="752" name="Google Shape;752;p72"/>
          <p:cNvGraphicFramePr/>
          <p:nvPr/>
        </p:nvGraphicFramePr>
        <p:xfrm>
          <a:off x="577850" y="4748213"/>
          <a:ext cx="3000000" cy="3000000"/>
        </p:xfrm>
        <a:graphic>
          <a:graphicData uri="http://schemas.openxmlformats.org/drawingml/2006/table">
            <a:tbl>
              <a:tblPr>
                <a:noFill/>
                <a:tableStyleId>{08D6294E-7A93-4D7B-BA4A-9DFF57A6CFA3}</a:tableStyleId>
              </a:tblPr>
              <a:tblGrid>
                <a:gridCol w="685800"/>
                <a:gridCol w="685800"/>
                <a:gridCol w="685800"/>
              </a:tblGrid>
              <a:tr h="657225">
                <a:tc>
                  <a:txBody>
                    <a:bodyPr/>
                    <a:lstStyle/>
                    <a:p>
                      <a:pPr indent="0" lvl="0" marL="0" marR="0" rtl="0" algn="ctr">
                        <a:lnSpc>
                          <a:spcPct val="100000"/>
                        </a:lnSpc>
                        <a:spcBef>
                          <a:spcPts val="0"/>
                        </a:spcBef>
                        <a:spcAft>
                          <a:spcPts val="0"/>
                        </a:spcAft>
                        <a:buClr>
                          <a:schemeClr val="dk1"/>
                        </a:buClr>
                        <a:buSzPts val="2800"/>
                        <a:buFont typeface="Arial"/>
                        <a:buNone/>
                      </a:pPr>
                      <a:r>
                        <a:rPr b="0" baseline="30000" i="0" lang="en-US" sz="2800" u="none" cap="none" strike="noStrike">
                          <a:solidFill>
                            <a:schemeClr val="dk1"/>
                          </a:solidFill>
                          <a:latin typeface="Arial"/>
                          <a:ea typeface="Arial"/>
                          <a:cs typeface="Arial"/>
                          <a:sym typeface="Arial"/>
                        </a:rPr>
                        <a:t>1</a:t>
                      </a:r>
                      <a:r>
                        <a:rPr b="0" i="0" lang="en-US" sz="2800" u="none" cap="none" strike="noStrike">
                          <a:solidFill>
                            <a:schemeClr val="dk1"/>
                          </a:solidFill>
                          <a:latin typeface="Arial"/>
                          <a:ea typeface="Arial"/>
                          <a:cs typeface="Arial"/>
                          <a:sym typeface="Arial"/>
                        </a:rPr>
                        <a:t>/</a:t>
                      </a:r>
                      <a:r>
                        <a:rPr b="0" baseline="-25000" i="0" lang="en-US" sz="2800" u="none" cap="none" strike="noStrike">
                          <a:solidFill>
                            <a:schemeClr val="dk1"/>
                          </a:solidFill>
                          <a:latin typeface="Arial"/>
                          <a:ea typeface="Arial"/>
                          <a:cs typeface="Arial"/>
                          <a:sym typeface="Arial"/>
                        </a:rPr>
                        <a:t>9</a:t>
                      </a:r>
                      <a:endParaRPr b="0" i="0" sz="2800" u="none" cap="none" strike="noStrike">
                        <a:solidFill>
                          <a:schemeClr val="dk1"/>
                        </a:solidFill>
                        <a:latin typeface="Arial"/>
                        <a:ea typeface="Arial"/>
                        <a:cs typeface="Arial"/>
                        <a:sym typeface="Arial"/>
                      </a:endParaRPr>
                    </a:p>
                  </a:txBody>
                  <a:tcPr marT="45725" marB="45725"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0" baseline="30000" i="0" lang="en-US" sz="2800" u="none" cap="none" strike="noStrike">
                          <a:solidFill>
                            <a:schemeClr val="dk1"/>
                          </a:solidFill>
                          <a:latin typeface="Arial"/>
                          <a:ea typeface="Arial"/>
                          <a:cs typeface="Arial"/>
                          <a:sym typeface="Arial"/>
                        </a:rPr>
                        <a:t>1</a:t>
                      </a:r>
                      <a:r>
                        <a:rPr b="0" i="0" lang="en-US" sz="2800" u="none" cap="none" strike="noStrike">
                          <a:solidFill>
                            <a:schemeClr val="dk1"/>
                          </a:solidFill>
                          <a:latin typeface="Arial"/>
                          <a:ea typeface="Arial"/>
                          <a:cs typeface="Arial"/>
                          <a:sym typeface="Arial"/>
                        </a:rPr>
                        <a:t>/</a:t>
                      </a:r>
                      <a:r>
                        <a:rPr b="0" baseline="-25000" i="0" lang="en-US" sz="2800" u="none" cap="none" strike="noStrike">
                          <a:solidFill>
                            <a:schemeClr val="dk1"/>
                          </a:solidFill>
                          <a:latin typeface="Arial"/>
                          <a:ea typeface="Arial"/>
                          <a:cs typeface="Arial"/>
                          <a:sym typeface="Arial"/>
                        </a:rPr>
                        <a:t>9</a:t>
                      </a:r>
                      <a:endParaRPr b="0" baseline="-25000" i="0" sz="28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0" baseline="30000" i="0" lang="en-US" sz="2800" u="none" cap="none" strike="noStrike">
                          <a:solidFill>
                            <a:schemeClr val="dk1"/>
                          </a:solidFill>
                          <a:latin typeface="Arial"/>
                          <a:ea typeface="Arial"/>
                          <a:cs typeface="Arial"/>
                          <a:sym typeface="Arial"/>
                        </a:rPr>
                        <a:t>1</a:t>
                      </a:r>
                      <a:r>
                        <a:rPr b="0" i="0" lang="en-US" sz="2800" u="none" cap="none" strike="noStrike">
                          <a:solidFill>
                            <a:schemeClr val="dk1"/>
                          </a:solidFill>
                          <a:latin typeface="Arial"/>
                          <a:ea typeface="Arial"/>
                          <a:cs typeface="Arial"/>
                          <a:sym typeface="Arial"/>
                        </a:rPr>
                        <a:t>/</a:t>
                      </a:r>
                      <a:r>
                        <a:rPr b="0" baseline="-25000" i="0" lang="en-US" sz="2800" u="none" cap="none" strike="noStrike">
                          <a:solidFill>
                            <a:schemeClr val="dk1"/>
                          </a:solidFill>
                          <a:latin typeface="Arial"/>
                          <a:ea typeface="Arial"/>
                          <a:cs typeface="Arial"/>
                          <a:sym typeface="Arial"/>
                        </a:rPr>
                        <a:t>9</a:t>
                      </a:r>
                      <a:endParaRPr b="0" baseline="-25000" i="0" sz="28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55650">
                <a:tc>
                  <a:txBody>
                    <a:bodyPr/>
                    <a:lstStyle/>
                    <a:p>
                      <a:pPr indent="0" lvl="0" marL="0" marR="0" rtl="0" algn="ctr">
                        <a:lnSpc>
                          <a:spcPct val="100000"/>
                        </a:lnSpc>
                        <a:spcBef>
                          <a:spcPts val="0"/>
                        </a:spcBef>
                        <a:spcAft>
                          <a:spcPts val="0"/>
                        </a:spcAft>
                        <a:buClr>
                          <a:schemeClr val="dk1"/>
                        </a:buClr>
                        <a:buSzPts val="2800"/>
                        <a:buFont typeface="Arial"/>
                        <a:buNone/>
                      </a:pPr>
                      <a:r>
                        <a:rPr b="0" baseline="30000" i="0" lang="en-US" sz="2800" u="none" cap="none" strike="noStrike">
                          <a:solidFill>
                            <a:schemeClr val="dk1"/>
                          </a:solidFill>
                          <a:latin typeface="Arial"/>
                          <a:ea typeface="Arial"/>
                          <a:cs typeface="Arial"/>
                          <a:sym typeface="Arial"/>
                        </a:rPr>
                        <a:t>1</a:t>
                      </a:r>
                      <a:r>
                        <a:rPr b="0" i="0" lang="en-US" sz="2800" u="none" cap="none" strike="noStrike">
                          <a:solidFill>
                            <a:schemeClr val="dk1"/>
                          </a:solidFill>
                          <a:latin typeface="Arial"/>
                          <a:ea typeface="Arial"/>
                          <a:cs typeface="Arial"/>
                          <a:sym typeface="Arial"/>
                        </a:rPr>
                        <a:t>/</a:t>
                      </a:r>
                      <a:r>
                        <a:rPr b="0" baseline="-25000" i="0" lang="en-US" sz="2800" u="none" cap="none" strike="noStrike">
                          <a:solidFill>
                            <a:schemeClr val="dk1"/>
                          </a:solidFill>
                          <a:latin typeface="Arial"/>
                          <a:ea typeface="Arial"/>
                          <a:cs typeface="Arial"/>
                          <a:sym typeface="Arial"/>
                        </a:rPr>
                        <a:t>9</a:t>
                      </a:r>
                      <a:endParaRPr b="0" baseline="-25000" i="0" sz="2800" u="none" cap="none" strike="noStrike">
                        <a:solidFill>
                          <a:schemeClr val="dk1"/>
                        </a:solidFill>
                        <a:latin typeface="Arial"/>
                        <a:ea typeface="Arial"/>
                        <a:cs typeface="Arial"/>
                        <a:sym typeface="Arial"/>
                      </a:endParaRPr>
                    </a:p>
                  </a:txBody>
                  <a:tcPr marT="45725" marB="45725"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0" baseline="30000" i="0" lang="en-US" sz="2800" u="none" cap="none" strike="noStrike">
                          <a:solidFill>
                            <a:schemeClr val="dk1"/>
                          </a:solidFill>
                          <a:latin typeface="Arial"/>
                          <a:ea typeface="Arial"/>
                          <a:cs typeface="Arial"/>
                          <a:sym typeface="Arial"/>
                        </a:rPr>
                        <a:t>1</a:t>
                      </a:r>
                      <a:r>
                        <a:rPr b="0" i="0" lang="en-US" sz="2800" u="none" cap="none" strike="noStrike">
                          <a:solidFill>
                            <a:schemeClr val="dk1"/>
                          </a:solidFill>
                          <a:latin typeface="Arial"/>
                          <a:ea typeface="Arial"/>
                          <a:cs typeface="Arial"/>
                          <a:sym typeface="Arial"/>
                        </a:rPr>
                        <a:t>/</a:t>
                      </a:r>
                      <a:r>
                        <a:rPr b="0" baseline="-25000" i="0" lang="en-US" sz="2800" u="none" cap="none" strike="noStrike">
                          <a:solidFill>
                            <a:schemeClr val="dk1"/>
                          </a:solidFill>
                          <a:latin typeface="Arial"/>
                          <a:ea typeface="Arial"/>
                          <a:cs typeface="Arial"/>
                          <a:sym typeface="Arial"/>
                        </a:rPr>
                        <a:t>9</a:t>
                      </a:r>
                      <a:endParaRPr b="0" baseline="-25000" i="0" sz="28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0" baseline="30000" i="0" lang="en-US" sz="2800" u="none" cap="none" strike="noStrike">
                          <a:solidFill>
                            <a:schemeClr val="dk1"/>
                          </a:solidFill>
                          <a:latin typeface="Arial"/>
                          <a:ea typeface="Arial"/>
                          <a:cs typeface="Arial"/>
                          <a:sym typeface="Arial"/>
                        </a:rPr>
                        <a:t>1</a:t>
                      </a:r>
                      <a:r>
                        <a:rPr b="0" i="0" lang="en-US" sz="2800" u="none" cap="none" strike="noStrike">
                          <a:solidFill>
                            <a:schemeClr val="dk1"/>
                          </a:solidFill>
                          <a:latin typeface="Arial"/>
                          <a:ea typeface="Arial"/>
                          <a:cs typeface="Arial"/>
                          <a:sym typeface="Arial"/>
                        </a:rPr>
                        <a:t>/</a:t>
                      </a:r>
                      <a:r>
                        <a:rPr b="0" baseline="-25000" i="0" lang="en-US" sz="2800" u="none" cap="none" strike="noStrike">
                          <a:solidFill>
                            <a:schemeClr val="dk1"/>
                          </a:solidFill>
                          <a:latin typeface="Arial"/>
                          <a:ea typeface="Arial"/>
                          <a:cs typeface="Arial"/>
                          <a:sym typeface="Arial"/>
                        </a:rPr>
                        <a:t>9</a:t>
                      </a:r>
                      <a:endParaRPr b="0" baseline="-25000" i="0" sz="28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57225">
                <a:tc>
                  <a:txBody>
                    <a:bodyPr/>
                    <a:lstStyle/>
                    <a:p>
                      <a:pPr indent="0" lvl="0" marL="0" marR="0" rtl="0" algn="ctr">
                        <a:lnSpc>
                          <a:spcPct val="100000"/>
                        </a:lnSpc>
                        <a:spcBef>
                          <a:spcPts val="0"/>
                        </a:spcBef>
                        <a:spcAft>
                          <a:spcPts val="0"/>
                        </a:spcAft>
                        <a:buClr>
                          <a:schemeClr val="dk1"/>
                        </a:buClr>
                        <a:buSzPts val="2800"/>
                        <a:buFont typeface="Arial"/>
                        <a:buNone/>
                      </a:pPr>
                      <a:r>
                        <a:rPr b="0" baseline="30000" i="0" lang="en-US" sz="2800" u="none" cap="none" strike="noStrike">
                          <a:solidFill>
                            <a:schemeClr val="dk1"/>
                          </a:solidFill>
                          <a:latin typeface="Arial"/>
                          <a:ea typeface="Arial"/>
                          <a:cs typeface="Arial"/>
                          <a:sym typeface="Arial"/>
                        </a:rPr>
                        <a:t>1</a:t>
                      </a:r>
                      <a:r>
                        <a:rPr b="0" i="0" lang="en-US" sz="2800" u="none" cap="none" strike="noStrike">
                          <a:solidFill>
                            <a:schemeClr val="dk1"/>
                          </a:solidFill>
                          <a:latin typeface="Arial"/>
                          <a:ea typeface="Arial"/>
                          <a:cs typeface="Arial"/>
                          <a:sym typeface="Arial"/>
                        </a:rPr>
                        <a:t>/</a:t>
                      </a:r>
                      <a:r>
                        <a:rPr b="0" baseline="-25000" i="0" lang="en-US" sz="2800" u="none" cap="none" strike="noStrike">
                          <a:solidFill>
                            <a:schemeClr val="dk1"/>
                          </a:solidFill>
                          <a:latin typeface="Arial"/>
                          <a:ea typeface="Arial"/>
                          <a:cs typeface="Arial"/>
                          <a:sym typeface="Arial"/>
                        </a:rPr>
                        <a:t>9</a:t>
                      </a:r>
                      <a:endParaRPr b="0" baseline="-25000" i="0" sz="2800" u="none" cap="none" strike="noStrike">
                        <a:solidFill>
                          <a:schemeClr val="dk1"/>
                        </a:solidFill>
                        <a:latin typeface="Arial"/>
                        <a:ea typeface="Arial"/>
                        <a:cs typeface="Arial"/>
                        <a:sym typeface="Arial"/>
                      </a:endParaRPr>
                    </a:p>
                  </a:txBody>
                  <a:tcPr marT="45725" marB="45725"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0" baseline="30000" i="0" lang="en-US" sz="2800" u="none" cap="none" strike="noStrike">
                          <a:solidFill>
                            <a:schemeClr val="dk1"/>
                          </a:solidFill>
                          <a:latin typeface="Arial"/>
                          <a:ea typeface="Arial"/>
                          <a:cs typeface="Arial"/>
                          <a:sym typeface="Arial"/>
                        </a:rPr>
                        <a:t>1</a:t>
                      </a:r>
                      <a:r>
                        <a:rPr b="0" i="0" lang="en-US" sz="2800" u="none" cap="none" strike="noStrike">
                          <a:solidFill>
                            <a:schemeClr val="dk1"/>
                          </a:solidFill>
                          <a:latin typeface="Arial"/>
                          <a:ea typeface="Arial"/>
                          <a:cs typeface="Arial"/>
                          <a:sym typeface="Arial"/>
                        </a:rPr>
                        <a:t>/</a:t>
                      </a:r>
                      <a:r>
                        <a:rPr b="0" baseline="-25000" i="0" lang="en-US" sz="2800" u="none" cap="none" strike="noStrike">
                          <a:solidFill>
                            <a:schemeClr val="dk1"/>
                          </a:solidFill>
                          <a:latin typeface="Arial"/>
                          <a:ea typeface="Arial"/>
                          <a:cs typeface="Arial"/>
                          <a:sym typeface="Arial"/>
                        </a:rPr>
                        <a:t>9</a:t>
                      </a:r>
                      <a:endParaRPr b="0" baseline="-25000" i="0" sz="28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0" baseline="30000" i="0" lang="en-US" sz="2800" u="none" cap="none" strike="noStrike">
                          <a:solidFill>
                            <a:schemeClr val="dk1"/>
                          </a:solidFill>
                          <a:latin typeface="Arial"/>
                          <a:ea typeface="Arial"/>
                          <a:cs typeface="Arial"/>
                          <a:sym typeface="Arial"/>
                        </a:rPr>
                        <a:t>1</a:t>
                      </a:r>
                      <a:r>
                        <a:rPr b="0" i="0" lang="en-US" sz="2800" u="none" cap="none" strike="noStrike">
                          <a:solidFill>
                            <a:schemeClr val="dk1"/>
                          </a:solidFill>
                          <a:latin typeface="Arial"/>
                          <a:ea typeface="Arial"/>
                          <a:cs typeface="Arial"/>
                          <a:sym typeface="Arial"/>
                        </a:rPr>
                        <a:t>/</a:t>
                      </a:r>
                      <a:r>
                        <a:rPr b="0" baseline="-25000" i="0" lang="en-US" sz="2800" u="none" cap="none" strike="noStrike">
                          <a:solidFill>
                            <a:schemeClr val="dk1"/>
                          </a:solidFill>
                          <a:latin typeface="Arial"/>
                          <a:ea typeface="Arial"/>
                          <a:cs typeface="Arial"/>
                          <a:sym typeface="Arial"/>
                        </a:rPr>
                        <a:t>9</a:t>
                      </a:r>
                      <a:endParaRPr b="0" baseline="-25000" i="0" sz="28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Rectangle: Click to edit Master text styles&#10;Second level&#10;Third level&#10;Fourth level&#10;Fifth level" id="127" name="Google Shape;127;p19"/>
          <p:cNvSpPr txBox="1"/>
          <p:nvPr>
            <p:ph idx="1" type="body"/>
          </p:nvPr>
        </p:nvSpPr>
        <p:spPr>
          <a:xfrm>
            <a:off x="683568" y="1628800"/>
            <a:ext cx="7772400" cy="4572000"/>
          </a:xfrm>
          <a:prstGeom prst="rect">
            <a:avLst/>
          </a:prstGeom>
          <a:noFill/>
          <a:ln>
            <a:noFill/>
          </a:ln>
        </p:spPr>
        <p:txBody>
          <a:bodyPr anchorCtr="0" anchor="t" bIns="46025" lIns="92075" spcFirstLastPara="1" rIns="92075" wrap="square" tIns="46025">
            <a:normAutofit lnSpcReduction="10000"/>
          </a:bodyPr>
          <a:lstStyle/>
          <a:p>
            <a:pPr indent="-342900" lvl="0" marL="342900" rtl="0" algn="l">
              <a:lnSpc>
                <a:spcPct val="90000"/>
              </a:lnSpc>
              <a:spcBef>
                <a:spcPts val="0"/>
              </a:spcBef>
              <a:spcAft>
                <a:spcPts val="0"/>
              </a:spcAft>
              <a:buClr>
                <a:schemeClr val="dk1"/>
              </a:buClr>
              <a:buSzPts val="3200"/>
              <a:buChar char="•"/>
            </a:pPr>
            <a:r>
              <a:rPr lang="en-US"/>
              <a:t>Also called data acquisition</a:t>
            </a:r>
            <a:endParaRPr/>
          </a:p>
          <a:p>
            <a:pPr indent="-342900" lvl="0" marL="342900" rtl="0" algn="l">
              <a:lnSpc>
                <a:spcPct val="90000"/>
              </a:lnSpc>
              <a:spcBef>
                <a:spcPts val="1600"/>
              </a:spcBef>
              <a:spcAft>
                <a:spcPts val="0"/>
              </a:spcAft>
              <a:buClr>
                <a:schemeClr val="dk1"/>
              </a:buClr>
              <a:buSzPts val="3200"/>
              <a:buChar char="•"/>
            </a:pPr>
            <a:r>
              <a:rPr lang="en-US"/>
              <a:t>Comprises input device or sensor that reads the biometric information from the user</a:t>
            </a:r>
            <a:endParaRPr/>
          </a:p>
          <a:p>
            <a:pPr indent="-342900" lvl="0" marL="342900" rtl="0" algn="l">
              <a:lnSpc>
                <a:spcPct val="90000"/>
              </a:lnSpc>
              <a:spcBef>
                <a:spcPts val="1600"/>
              </a:spcBef>
              <a:spcAft>
                <a:spcPts val="0"/>
              </a:spcAft>
              <a:buClr>
                <a:schemeClr val="dk1"/>
              </a:buClr>
              <a:buSzPts val="3200"/>
              <a:buChar char="•"/>
            </a:pPr>
            <a:r>
              <a:rPr lang="en-US"/>
              <a:t>Converts biometric information into a suitable form for processing by the remainder of the biometric system</a:t>
            </a:r>
            <a:endParaRPr/>
          </a:p>
          <a:p>
            <a:pPr indent="-342900" lvl="0" marL="342900" rtl="0" algn="l">
              <a:lnSpc>
                <a:spcPct val="90000"/>
              </a:lnSpc>
              <a:spcBef>
                <a:spcPts val="1600"/>
              </a:spcBef>
              <a:spcAft>
                <a:spcPts val="0"/>
              </a:spcAft>
              <a:buClr>
                <a:schemeClr val="dk1"/>
              </a:buClr>
              <a:buSzPts val="3200"/>
              <a:buChar char="•"/>
            </a:pPr>
            <a:r>
              <a:rPr lang="en-US"/>
              <a:t>Examples: video camera, fingerprint scanner, digital tablet, microphone, etc.</a:t>
            </a:r>
            <a:endParaRPr/>
          </a:p>
          <a:p>
            <a:pPr indent="-139700" lvl="0" marL="342900" rtl="0" algn="l">
              <a:lnSpc>
                <a:spcPct val="90000"/>
              </a:lnSpc>
              <a:spcBef>
                <a:spcPts val="1600"/>
              </a:spcBef>
              <a:spcAft>
                <a:spcPts val="0"/>
              </a:spcAft>
              <a:buClr>
                <a:schemeClr val="dk1"/>
              </a:buClr>
              <a:buSzPts val="3200"/>
              <a:buNone/>
            </a:pPr>
            <a:r>
              <a:t/>
            </a:r>
            <a:endParaRPr/>
          </a:p>
        </p:txBody>
      </p:sp>
      <p:sp>
        <p:nvSpPr>
          <p:cNvPr id="128" name="Google Shape;12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Data collection subsystem</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Means</a:t>
            </a:r>
            <a:endParaRPr/>
          </a:p>
        </p:txBody>
      </p:sp>
      <p:sp>
        <p:nvSpPr>
          <p:cNvPr id="759" name="Google Shape;759;p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US"/>
              <a:t>There are different kinds of mean filters all of which exhibit slightly different behaviour:</a:t>
            </a:r>
            <a:endParaRPr/>
          </a:p>
          <a:p>
            <a:pPr indent="-285750" lvl="1" marL="742950" rtl="0" algn="l">
              <a:spcBef>
                <a:spcPts val="560"/>
              </a:spcBef>
              <a:spcAft>
                <a:spcPts val="0"/>
              </a:spcAft>
              <a:buClr>
                <a:schemeClr val="dk1"/>
              </a:buClr>
              <a:buSzPts val="2800"/>
              <a:buChar char="–"/>
            </a:pPr>
            <a:r>
              <a:rPr lang="en-US"/>
              <a:t>Geometric Mean</a:t>
            </a:r>
            <a:endParaRPr/>
          </a:p>
          <a:p>
            <a:pPr indent="-285750" lvl="1" marL="742950" rtl="0" algn="l">
              <a:spcBef>
                <a:spcPts val="560"/>
              </a:spcBef>
              <a:spcAft>
                <a:spcPts val="0"/>
              </a:spcAft>
              <a:buClr>
                <a:schemeClr val="dk1"/>
              </a:buClr>
              <a:buSzPts val="2800"/>
              <a:buChar char="–"/>
            </a:pPr>
            <a:r>
              <a:rPr lang="en-US"/>
              <a:t>Harmonic Mean</a:t>
            </a:r>
            <a:endParaRPr/>
          </a:p>
          <a:p>
            <a:pPr indent="-285750" lvl="1" marL="742950" rtl="0" algn="l">
              <a:spcBef>
                <a:spcPts val="560"/>
              </a:spcBef>
              <a:spcAft>
                <a:spcPts val="0"/>
              </a:spcAft>
              <a:buClr>
                <a:schemeClr val="dk1"/>
              </a:buClr>
              <a:buSzPts val="2800"/>
              <a:buChar char="–"/>
            </a:pPr>
            <a:r>
              <a:rPr lang="en-US"/>
              <a:t>Contraharmonic Mean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Means (cont…)</a:t>
            </a:r>
            <a:endParaRPr/>
          </a:p>
        </p:txBody>
      </p:sp>
      <p:sp>
        <p:nvSpPr>
          <p:cNvPr id="766" name="Google Shape;766;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US"/>
              <a:t>Geometric Mean:</a:t>
            </a:r>
            <a:endParaRPr/>
          </a:p>
          <a:p>
            <a:pPr indent="0" lvl="0" marL="0" rtl="0" algn="l">
              <a:spcBef>
                <a:spcPts val="640"/>
              </a:spcBef>
              <a:spcAft>
                <a:spcPts val="0"/>
              </a:spcAft>
              <a:buClr>
                <a:schemeClr val="dk1"/>
              </a:buClr>
              <a:buSzPts val="3200"/>
              <a:buFont typeface="Calibri"/>
              <a:buNone/>
            </a:pPr>
            <a:r>
              <a:t/>
            </a:r>
            <a:endParaRPr/>
          </a:p>
          <a:p>
            <a:pPr indent="0" lvl="0" marL="0" rtl="0" algn="l">
              <a:spcBef>
                <a:spcPts val="640"/>
              </a:spcBef>
              <a:spcAft>
                <a:spcPts val="0"/>
              </a:spcAft>
              <a:buClr>
                <a:schemeClr val="dk1"/>
              </a:buClr>
              <a:buSzPts val="3200"/>
              <a:buFont typeface="Calibri"/>
              <a:buNone/>
            </a:pPr>
            <a:r>
              <a:t/>
            </a:r>
            <a:endParaRPr/>
          </a:p>
          <a:p>
            <a:pPr indent="0" lvl="0" marL="0" rtl="0" algn="l">
              <a:spcBef>
                <a:spcPts val="640"/>
              </a:spcBef>
              <a:spcAft>
                <a:spcPts val="0"/>
              </a:spcAft>
              <a:buClr>
                <a:schemeClr val="dk1"/>
              </a:buClr>
              <a:buSzPts val="3200"/>
              <a:buFont typeface="Calibri"/>
              <a:buNone/>
            </a:pPr>
            <a:r>
              <a:t/>
            </a:r>
            <a:endParaRPr/>
          </a:p>
          <a:p>
            <a:pPr indent="0" lvl="0" marL="0" rtl="0" algn="l">
              <a:spcBef>
                <a:spcPts val="640"/>
              </a:spcBef>
              <a:spcAft>
                <a:spcPts val="0"/>
              </a:spcAft>
              <a:buClr>
                <a:schemeClr val="dk1"/>
              </a:buClr>
              <a:buSzPts val="3200"/>
              <a:buFont typeface="Calibri"/>
              <a:buNone/>
            </a:pPr>
            <a:r>
              <a:t/>
            </a:r>
            <a:endParaRPr/>
          </a:p>
          <a:p>
            <a:pPr indent="0" lvl="0" marL="0" rtl="0" algn="l">
              <a:spcBef>
                <a:spcPts val="640"/>
              </a:spcBef>
              <a:spcAft>
                <a:spcPts val="0"/>
              </a:spcAft>
              <a:buClr>
                <a:schemeClr val="dk1"/>
              </a:buClr>
              <a:buSzPts val="3200"/>
              <a:buFont typeface="Calibri"/>
              <a:buNone/>
            </a:pPr>
            <a:r>
              <a:rPr lang="en-US"/>
              <a:t>Achieves similar smoothing to the arithmetic mean, but tends to lose less image detail.</a:t>
            </a:r>
            <a:endParaRPr/>
          </a:p>
        </p:txBody>
      </p:sp>
      <p:pic>
        <p:nvPicPr>
          <p:cNvPr id="767" name="Google Shape;767;p74"/>
          <p:cNvPicPr preferRelativeResize="0"/>
          <p:nvPr/>
        </p:nvPicPr>
        <p:blipFill rotWithShape="1">
          <a:blip r:embed="rId3">
            <a:alphaModFix/>
          </a:blip>
          <a:srcRect b="0" l="0" r="0" t="0"/>
          <a:stretch/>
        </p:blipFill>
        <p:spPr>
          <a:xfrm>
            <a:off x="4514850" y="3321050"/>
            <a:ext cx="114300" cy="215900"/>
          </a:xfrm>
          <a:prstGeom prst="rect">
            <a:avLst/>
          </a:prstGeom>
          <a:noFill/>
          <a:ln>
            <a:noFill/>
          </a:ln>
        </p:spPr>
      </p:pic>
      <p:pic>
        <p:nvPicPr>
          <p:cNvPr id="768" name="Google Shape;768;p74"/>
          <p:cNvPicPr preferRelativeResize="0"/>
          <p:nvPr/>
        </p:nvPicPr>
        <p:blipFill rotWithShape="1">
          <a:blip r:embed="rId4">
            <a:alphaModFix/>
          </a:blip>
          <a:srcRect b="0" l="0" r="0" t="0"/>
          <a:stretch/>
        </p:blipFill>
        <p:spPr>
          <a:xfrm>
            <a:off x="2179638" y="2171700"/>
            <a:ext cx="4367212" cy="1739900"/>
          </a:xfrm>
          <a:prstGeom prst="rect">
            <a:avLst/>
          </a:prstGeom>
          <a:noFill/>
          <a:ln>
            <a:noFill/>
          </a:ln>
        </p:spPr>
      </p:pic>
      <p:pic>
        <p:nvPicPr>
          <p:cNvPr descr="MCj03108180000[1]" id="769" name="Google Shape;769;p74"/>
          <p:cNvPicPr preferRelativeResize="0"/>
          <p:nvPr/>
        </p:nvPicPr>
        <p:blipFill rotWithShape="1">
          <a:blip r:embed="rId5">
            <a:alphaModFix/>
          </a:blip>
          <a:srcRect b="0" l="0" r="0" t="0"/>
          <a:stretch/>
        </p:blipFill>
        <p:spPr>
          <a:xfrm>
            <a:off x="3041650" y="149225"/>
            <a:ext cx="1042988" cy="974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5"/>
          <p:cNvSpPr txBox="1"/>
          <p:nvPr>
            <p:ph type="title"/>
          </p:nvPr>
        </p:nvSpPr>
        <p:spPr>
          <a:xfrm>
            <a:off x="457200" y="216272"/>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Means (cont…)</a:t>
            </a:r>
            <a:endParaRPr/>
          </a:p>
        </p:txBody>
      </p:sp>
      <p:sp>
        <p:nvSpPr>
          <p:cNvPr id="776" name="Google Shape;776;p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Clr>
                <a:schemeClr val="dk1"/>
              </a:buClr>
              <a:buSzPct val="100000"/>
              <a:buFont typeface="Calibri"/>
              <a:buNone/>
            </a:pPr>
            <a:r>
              <a:rPr b="1" lang="en-US"/>
              <a:t>Harmonic Mean:</a:t>
            </a:r>
            <a:endParaRPr/>
          </a:p>
          <a:p>
            <a:pPr indent="0" lvl="0" marL="0" rtl="0" algn="l">
              <a:spcBef>
                <a:spcPts val="592"/>
              </a:spcBef>
              <a:spcAft>
                <a:spcPts val="0"/>
              </a:spcAft>
              <a:buClr>
                <a:schemeClr val="dk1"/>
              </a:buClr>
              <a:buSzPct val="100000"/>
              <a:buFont typeface="Calibri"/>
              <a:buNone/>
            </a:pPr>
            <a:r>
              <a:t/>
            </a:r>
            <a:endParaRPr/>
          </a:p>
          <a:p>
            <a:pPr indent="0" lvl="0" marL="0" rtl="0" algn="l">
              <a:spcBef>
                <a:spcPts val="592"/>
              </a:spcBef>
              <a:spcAft>
                <a:spcPts val="0"/>
              </a:spcAft>
              <a:buClr>
                <a:schemeClr val="dk1"/>
              </a:buClr>
              <a:buSzPct val="100000"/>
              <a:buFont typeface="Calibri"/>
              <a:buNone/>
            </a:pPr>
            <a:r>
              <a:t/>
            </a:r>
            <a:endParaRPr/>
          </a:p>
          <a:p>
            <a:pPr indent="0" lvl="0" marL="0" rtl="0" algn="l">
              <a:spcBef>
                <a:spcPts val="592"/>
              </a:spcBef>
              <a:spcAft>
                <a:spcPts val="0"/>
              </a:spcAft>
              <a:buClr>
                <a:schemeClr val="dk1"/>
              </a:buClr>
              <a:buSzPct val="100000"/>
              <a:buFont typeface="Calibri"/>
              <a:buNone/>
            </a:pPr>
            <a:r>
              <a:t/>
            </a:r>
            <a:endParaRPr/>
          </a:p>
          <a:p>
            <a:pPr indent="0" lvl="0" marL="0" rtl="0" algn="l">
              <a:spcBef>
                <a:spcPts val="592"/>
              </a:spcBef>
              <a:spcAft>
                <a:spcPts val="0"/>
              </a:spcAft>
              <a:buClr>
                <a:schemeClr val="dk1"/>
              </a:buClr>
              <a:buSzPct val="100000"/>
              <a:buFont typeface="Calibri"/>
              <a:buNone/>
            </a:pPr>
            <a:r>
              <a:t/>
            </a:r>
            <a:endParaRPr/>
          </a:p>
          <a:p>
            <a:pPr indent="0" lvl="0" marL="0" rtl="0" algn="l">
              <a:spcBef>
                <a:spcPts val="592"/>
              </a:spcBef>
              <a:spcAft>
                <a:spcPts val="0"/>
              </a:spcAft>
              <a:buClr>
                <a:schemeClr val="dk1"/>
              </a:buClr>
              <a:buSzPct val="100000"/>
              <a:buFont typeface="Calibri"/>
              <a:buNone/>
            </a:pPr>
            <a:r>
              <a:rPr lang="en-US"/>
              <a:t>Works well for salt noise, but fails for pepper noise.</a:t>
            </a:r>
            <a:endParaRPr/>
          </a:p>
          <a:p>
            <a:pPr indent="0" lvl="0" marL="0" rtl="0" algn="l">
              <a:spcBef>
                <a:spcPts val="592"/>
              </a:spcBef>
              <a:spcAft>
                <a:spcPts val="0"/>
              </a:spcAft>
              <a:buClr>
                <a:schemeClr val="dk1"/>
              </a:buClr>
              <a:buSzPct val="100000"/>
              <a:buFont typeface="Calibri"/>
              <a:buNone/>
            </a:pPr>
            <a:r>
              <a:rPr lang="en-US"/>
              <a:t>Also does well for other kinds of noise such as Gaussian noise.</a:t>
            </a:r>
            <a:endParaRPr/>
          </a:p>
        </p:txBody>
      </p:sp>
      <p:pic>
        <p:nvPicPr>
          <p:cNvPr id="777" name="Google Shape;777;p75"/>
          <p:cNvPicPr preferRelativeResize="0"/>
          <p:nvPr/>
        </p:nvPicPr>
        <p:blipFill rotWithShape="1">
          <a:blip r:embed="rId3">
            <a:alphaModFix/>
          </a:blip>
          <a:srcRect b="0" l="0" r="0" t="0"/>
          <a:stretch/>
        </p:blipFill>
        <p:spPr>
          <a:xfrm>
            <a:off x="4514850" y="3321050"/>
            <a:ext cx="114300" cy="215900"/>
          </a:xfrm>
          <a:prstGeom prst="rect">
            <a:avLst/>
          </a:prstGeom>
          <a:noFill/>
          <a:ln>
            <a:noFill/>
          </a:ln>
        </p:spPr>
      </p:pic>
      <p:pic>
        <p:nvPicPr>
          <p:cNvPr id="778" name="Google Shape;778;p75"/>
          <p:cNvPicPr preferRelativeResize="0"/>
          <p:nvPr/>
        </p:nvPicPr>
        <p:blipFill rotWithShape="1">
          <a:blip r:embed="rId4">
            <a:alphaModFix/>
          </a:blip>
          <a:srcRect b="0" l="0" r="0" t="0"/>
          <a:stretch/>
        </p:blipFill>
        <p:spPr>
          <a:xfrm>
            <a:off x="2335213" y="2143125"/>
            <a:ext cx="3976687" cy="1811338"/>
          </a:xfrm>
          <a:prstGeom prst="rect">
            <a:avLst/>
          </a:prstGeom>
          <a:noFill/>
          <a:ln>
            <a:noFill/>
          </a:ln>
        </p:spPr>
      </p:pic>
      <p:pic>
        <p:nvPicPr>
          <p:cNvPr descr="MCj03108180000[1]" id="779" name="Google Shape;779;p75"/>
          <p:cNvPicPr preferRelativeResize="0"/>
          <p:nvPr/>
        </p:nvPicPr>
        <p:blipFill rotWithShape="1">
          <a:blip r:embed="rId5">
            <a:alphaModFix/>
          </a:blip>
          <a:srcRect b="0" l="0" r="0" t="0"/>
          <a:stretch/>
        </p:blipFill>
        <p:spPr>
          <a:xfrm>
            <a:off x="7596336" y="260648"/>
            <a:ext cx="1042988" cy="9747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Other Means (cont…)</a:t>
            </a:r>
            <a:endParaRPr/>
          </a:p>
        </p:txBody>
      </p:sp>
      <p:sp>
        <p:nvSpPr>
          <p:cNvPr id="786" name="Google Shape;786;p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3200"/>
              <a:buFont typeface="Calibri"/>
              <a:buNone/>
            </a:pPr>
            <a:r>
              <a:rPr b="1" lang="en-US"/>
              <a:t>Contraharmonic Mean:</a:t>
            </a:r>
            <a:endParaRPr/>
          </a:p>
          <a:p>
            <a:pPr indent="0" lvl="0" marL="0" rtl="0" algn="l">
              <a:spcBef>
                <a:spcPts val="640"/>
              </a:spcBef>
              <a:spcAft>
                <a:spcPts val="0"/>
              </a:spcAft>
              <a:buClr>
                <a:schemeClr val="dk1"/>
              </a:buClr>
              <a:buSzPts val="3200"/>
              <a:buFont typeface="Calibri"/>
              <a:buNone/>
            </a:pPr>
            <a:r>
              <a:t/>
            </a:r>
            <a:endParaRPr/>
          </a:p>
          <a:p>
            <a:pPr indent="0" lvl="0" marL="0" rtl="0" algn="l">
              <a:spcBef>
                <a:spcPts val="640"/>
              </a:spcBef>
              <a:spcAft>
                <a:spcPts val="0"/>
              </a:spcAft>
              <a:buClr>
                <a:schemeClr val="dk1"/>
              </a:buClr>
              <a:buSzPts val="3200"/>
              <a:buFont typeface="Calibri"/>
              <a:buNone/>
            </a:pPr>
            <a:r>
              <a:t/>
            </a:r>
            <a:endParaRPr/>
          </a:p>
          <a:p>
            <a:pPr indent="0" lvl="0" marL="0" rtl="0" algn="l">
              <a:spcBef>
                <a:spcPts val="960"/>
              </a:spcBef>
              <a:spcAft>
                <a:spcPts val="0"/>
              </a:spcAft>
              <a:buClr>
                <a:schemeClr val="dk1"/>
              </a:buClr>
              <a:buSzPts val="4800"/>
              <a:buFont typeface="Calibri"/>
              <a:buNone/>
            </a:pPr>
            <a:r>
              <a:t/>
            </a:r>
            <a:endParaRPr sz="4800"/>
          </a:p>
          <a:p>
            <a:pPr indent="0" lvl="0" marL="0" rtl="0" algn="l">
              <a:spcBef>
                <a:spcPts val="480"/>
              </a:spcBef>
              <a:spcAft>
                <a:spcPts val="0"/>
              </a:spcAft>
              <a:buClr>
                <a:schemeClr val="dk1"/>
              </a:buClr>
              <a:buSzPts val="2400"/>
              <a:buFont typeface="Calibri"/>
              <a:buNone/>
            </a:pPr>
            <a:r>
              <a:t/>
            </a:r>
            <a:endParaRPr i="1" sz="2400">
              <a:latin typeface="Times New Roman"/>
              <a:ea typeface="Times New Roman"/>
              <a:cs typeface="Times New Roman"/>
              <a:sym typeface="Times New Roman"/>
            </a:endParaRPr>
          </a:p>
          <a:p>
            <a:pPr indent="0" lvl="0" marL="0" rtl="0" algn="l">
              <a:spcBef>
                <a:spcPts val="480"/>
              </a:spcBef>
              <a:spcAft>
                <a:spcPts val="0"/>
              </a:spcAft>
              <a:buClr>
                <a:schemeClr val="dk1"/>
              </a:buClr>
              <a:buSzPts val="2400"/>
              <a:buFont typeface="Times New Roman"/>
              <a:buNone/>
            </a:pPr>
            <a:r>
              <a:rPr i="1" lang="en-US" sz="2400">
                <a:latin typeface="Times New Roman"/>
                <a:ea typeface="Times New Roman"/>
                <a:cs typeface="Times New Roman"/>
                <a:sym typeface="Times New Roman"/>
              </a:rPr>
              <a:t>Q</a:t>
            </a:r>
            <a:r>
              <a:rPr lang="en-US" sz="2400"/>
              <a:t> is the </a:t>
            </a:r>
            <a:r>
              <a:rPr i="1" lang="en-US" sz="2400"/>
              <a:t>order</a:t>
            </a:r>
            <a:r>
              <a:rPr lang="en-US" sz="2400"/>
              <a:t> of the filter.</a:t>
            </a:r>
            <a:endParaRPr/>
          </a:p>
          <a:p>
            <a:pPr indent="0" lvl="0" marL="0" rtl="0" algn="l">
              <a:spcBef>
                <a:spcPts val="480"/>
              </a:spcBef>
              <a:spcAft>
                <a:spcPts val="0"/>
              </a:spcAft>
              <a:buClr>
                <a:schemeClr val="dk1"/>
              </a:buClr>
              <a:buSzPts val="2400"/>
              <a:buFont typeface="Calibri"/>
              <a:buNone/>
            </a:pPr>
            <a:r>
              <a:rPr lang="en-US" sz="2400"/>
              <a:t>Positive values of </a:t>
            </a:r>
            <a:r>
              <a:rPr i="1" lang="en-US" sz="2400">
                <a:latin typeface="Times New Roman"/>
                <a:ea typeface="Times New Roman"/>
                <a:cs typeface="Times New Roman"/>
                <a:sym typeface="Times New Roman"/>
              </a:rPr>
              <a:t>Q</a:t>
            </a:r>
            <a:r>
              <a:rPr lang="en-US" sz="2400"/>
              <a:t> eliminate pepper noise.</a:t>
            </a:r>
            <a:endParaRPr/>
          </a:p>
          <a:p>
            <a:pPr indent="0" lvl="0" marL="0" rtl="0" algn="l">
              <a:spcBef>
                <a:spcPts val="480"/>
              </a:spcBef>
              <a:spcAft>
                <a:spcPts val="0"/>
              </a:spcAft>
              <a:buClr>
                <a:schemeClr val="dk1"/>
              </a:buClr>
              <a:buSzPts val="2400"/>
              <a:buFont typeface="Calibri"/>
              <a:buNone/>
            </a:pPr>
            <a:r>
              <a:rPr lang="en-US" sz="2400"/>
              <a:t>Negative values of </a:t>
            </a:r>
            <a:r>
              <a:rPr i="1" lang="en-US" sz="2400">
                <a:latin typeface="Times New Roman"/>
                <a:ea typeface="Times New Roman"/>
                <a:cs typeface="Times New Roman"/>
                <a:sym typeface="Times New Roman"/>
              </a:rPr>
              <a:t>Q</a:t>
            </a:r>
            <a:r>
              <a:rPr lang="en-US" sz="2400"/>
              <a:t> eliminate salt noise.</a:t>
            </a:r>
            <a:endParaRPr/>
          </a:p>
          <a:p>
            <a:pPr indent="0" lvl="0" marL="0" rtl="0" algn="l">
              <a:spcBef>
                <a:spcPts val="480"/>
              </a:spcBef>
              <a:spcAft>
                <a:spcPts val="0"/>
              </a:spcAft>
              <a:buClr>
                <a:schemeClr val="dk1"/>
              </a:buClr>
              <a:buSzPts val="2400"/>
              <a:buFont typeface="Calibri"/>
              <a:buNone/>
            </a:pPr>
            <a:r>
              <a:rPr lang="en-US" sz="2400"/>
              <a:t>It cannot eliminate both simultaneously.</a:t>
            </a:r>
            <a:endParaRPr sz="2400"/>
          </a:p>
        </p:txBody>
      </p:sp>
      <p:pic>
        <p:nvPicPr>
          <p:cNvPr id="787" name="Google Shape;787;p76"/>
          <p:cNvPicPr preferRelativeResize="0"/>
          <p:nvPr/>
        </p:nvPicPr>
        <p:blipFill rotWithShape="1">
          <a:blip r:embed="rId3">
            <a:alphaModFix/>
          </a:blip>
          <a:srcRect b="0" l="0" r="0" t="0"/>
          <a:stretch/>
        </p:blipFill>
        <p:spPr>
          <a:xfrm>
            <a:off x="4514850" y="3321050"/>
            <a:ext cx="114300" cy="215900"/>
          </a:xfrm>
          <a:prstGeom prst="rect">
            <a:avLst/>
          </a:prstGeom>
          <a:noFill/>
          <a:ln>
            <a:noFill/>
          </a:ln>
        </p:spPr>
      </p:pic>
      <p:pic>
        <p:nvPicPr>
          <p:cNvPr id="788" name="Google Shape;788;p76"/>
          <p:cNvPicPr preferRelativeResize="0"/>
          <p:nvPr/>
        </p:nvPicPr>
        <p:blipFill rotWithShape="1">
          <a:blip r:embed="rId4">
            <a:alphaModFix/>
          </a:blip>
          <a:srcRect b="0" l="0" r="0" t="0"/>
          <a:stretch/>
        </p:blipFill>
        <p:spPr>
          <a:xfrm>
            <a:off x="2298700" y="2157413"/>
            <a:ext cx="4154488" cy="2060575"/>
          </a:xfrm>
          <a:prstGeom prst="rect">
            <a:avLst/>
          </a:prstGeom>
          <a:noFill/>
          <a:ln>
            <a:noFill/>
          </a:ln>
        </p:spPr>
      </p:pic>
      <p:pic>
        <p:nvPicPr>
          <p:cNvPr descr="MCj03108180000[1]" id="789" name="Google Shape;789;p76"/>
          <p:cNvPicPr preferRelativeResize="0"/>
          <p:nvPr/>
        </p:nvPicPr>
        <p:blipFill rotWithShape="1">
          <a:blip r:embed="rId5">
            <a:alphaModFix/>
          </a:blip>
          <a:srcRect b="0" l="0" r="0" t="0"/>
          <a:stretch/>
        </p:blipFill>
        <p:spPr>
          <a:xfrm>
            <a:off x="7740352" y="222027"/>
            <a:ext cx="1042988" cy="9747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795" name="Google Shape;795;p77"/>
          <p:cNvPicPr preferRelativeResize="0"/>
          <p:nvPr>
            <p:ph idx="1" type="body"/>
          </p:nvPr>
        </p:nvPicPr>
        <p:blipFill rotWithShape="1">
          <a:blip r:embed="rId3">
            <a:alphaModFix/>
          </a:blip>
          <a:srcRect b="0" l="0" r="0" t="0"/>
          <a:stretch/>
        </p:blipFill>
        <p:spPr>
          <a:xfrm>
            <a:off x="457200" y="476673"/>
            <a:ext cx="8686800" cy="556479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801" name="Google Shape;801;p78"/>
          <p:cNvPicPr preferRelativeResize="0"/>
          <p:nvPr>
            <p:ph idx="1" type="body"/>
          </p:nvPr>
        </p:nvPicPr>
        <p:blipFill rotWithShape="1">
          <a:blip r:embed="rId3">
            <a:alphaModFix/>
          </a:blip>
          <a:srcRect b="0" l="0" r="0" t="0"/>
          <a:stretch/>
        </p:blipFill>
        <p:spPr>
          <a:xfrm>
            <a:off x="457200" y="1628800"/>
            <a:ext cx="8229600" cy="424847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Removal Examples</a:t>
            </a:r>
            <a:endParaRPr/>
          </a:p>
        </p:txBody>
      </p:sp>
      <p:grpSp>
        <p:nvGrpSpPr>
          <p:cNvPr id="808" name="Google Shape;808;p79"/>
          <p:cNvGrpSpPr/>
          <p:nvPr/>
        </p:nvGrpSpPr>
        <p:grpSpPr>
          <a:xfrm>
            <a:off x="-3969" y="1631156"/>
            <a:ext cx="260350" cy="5230813"/>
            <a:chOff x="-2" y="1034"/>
            <a:chExt cx="164" cy="3295"/>
          </a:xfrm>
        </p:grpSpPr>
        <p:pic>
          <p:nvPicPr>
            <p:cNvPr descr="book" id="809" name="Google Shape;809;p79"/>
            <p:cNvPicPr preferRelativeResize="0"/>
            <p:nvPr/>
          </p:nvPicPr>
          <p:blipFill rotWithShape="1">
            <a:blip r:embed="rId3">
              <a:alphaModFix/>
            </a:blip>
            <a:srcRect b="0" l="0" r="0" t="0"/>
            <a:stretch/>
          </p:blipFill>
          <p:spPr>
            <a:xfrm rot="-5400000">
              <a:off x="17" y="4184"/>
              <a:ext cx="125" cy="164"/>
            </a:xfrm>
            <a:prstGeom prst="rect">
              <a:avLst/>
            </a:prstGeom>
            <a:noFill/>
            <a:ln>
              <a:noFill/>
            </a:ln>
          </p:spPr>
        </p:pic>
        <p:sp>
          <p:nvSpPr>
            <p:cNvPr id="810" name="Google Shape;810;p79"/>
            <p:cNvSpPr/>
            <p:nvPr/>
          </p:nvSpPr>
          <p:spPr>
            <a:xfrm rot="-5400000">
              <a:off x="-1508" y="2540"/>
              <a:ext cx="3172" cy="159"/>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Calibri"/>
                  <a:ea typeface="Calibri"/>
                  <a:cs typeface="Calibri"/>
                  <a:sym typeface="Calibri"/>
                </a:rPr>
                <a:t>Images taken from Gonzalez &amp; Woods, Digital Image Processing (2002)</a:t>
              </a:r>
              <a:endParaRPr sz="1200">
                <a:solidFill>
                  <a:schemeClr val="lt1"/>
                </a:solidFill>
                <a:latin typeface="Calibri"/>
                <a:ea typeface="Calibri"/>
                <a:cs typeface="Calibri"/>
                <a:sym typeface="Calibri"/>
              </a:endParaRPr>
            </a:p>
          </p:txBody>
        </p:sp>
      </p:grpSp>
      <p:pic>
        <p:nvPicPr>
          <p:cNvPr id="811" name="Google Shape;811;p79"/>
          <p:cNvPicPr preferRelativeResize="0"/>
          <p:nvPr/>
        </p:nvPicPr>
        <p:blipFill rotWithShape="1">
          <a:blip r:embed="rId4">
            <a:alphaModFix/>
          </a:blip>
          <a:srcRect b="0" l="0" r="19823" t="0"/>
          <a:stretch/>
        </p:blipFill>
        <p:spPr>
          <a:xfrm>
            <a:off x="2051050" y="1497013"/>
            <a:ext cx="5040313" cy="4854575"/>
          </a:xfrm>
          <a:prstGeom prst="rect">
            <a:avLst/>
          </a:prstGeom>
          <a:noFill/>
          <a:ln>
            <a:noFill/>
          </a:ln>
        </p:spPr>
      </p:pic>
      <p:sp>
        <p:nvSpPr>
          <p:cNvPr id="812" name="Google Shape;812;p79"/>
          <p:cNvSpPr txBox="1"/>
          <p:nvPr/>
        </p:nvSpPr>
        <p:spPr>
          <a:xfrm>
            <a:off x="266700" y="2463800"/>
            <a:ext cx="1809750" cy="33813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Original image</a:t>
            </a:r>
            <a:endParaRPr sz="2200">
              <a:solidFill>
                <a:schemeClr val="dk1"/>
              </a:solidFill>
              <a:latin typeface="Arial"/>
              <a:ea typeface="Arial"/>
              <a:cs typeface="Arial"/>
              <a:sym typeface="Arial"/>
            </a:endParaRPr>
          </a:p>
        </p:txBody>
      </p:sp>
      <p:sp>
        <p:nvSpPr>
          <p:cNvPr id="813" name="Google Shape;813;p79"/>
          <p:cNvSpPr txBox="1"/>
          <p:nvPr/>
        </p:nvSpPr>
        <p:spPr>
          <a:xfrm>
            <a:off x="7191375" y="2098675"/>
            <a:ext cx="1647825" cy="135413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Image</a:t>
            </a:r>
            <a:br>
              <a:rPr lang="en-US" sz="2200">
                <a:solidFill>
                  <a:schemeClr val="dk1"/>
                </a:solidFill>
                <a:latin typeface="Arial"/>
                <a:ea typeface="Arial"/>
                <a:cs typeface="Arial"/>
                <a:sym typeface="Arial"/>
              </a:rPr>
            </a:br>
            <a:r>
              <a:rPr lang="en-US" sz="2200">
                <a:solidFill>
                  <a:schemeClr val="dk1"/>
                </a:solidFill>
                <a:latin typeface="Arial"/>
                <a:ea typeface="Arial"/>
                <a:cs typeface="Arial"/>
                <a:sym typeface="Arial"/>
              </a:rPr>
              <a:t>corrupted </a:t>
            </a:r>
            <a:br>
              <a:rPr lang="en-US" sz="2200">
                <a:solidFill>
                  <a:schemeClr val="dk1"/>
                </a:solidFill>
                <a:latin typeface="Arial"/>
                <a:ea typeface="Arial"/>
                <a:cs typeface="Arial"/>
                <a:sym typeface="Arial"/>
              </a:rPr>
            </a:br>
            <a:r>
              <a:rPr lang="en-US" sz="2200">
                <a:solidFill>
                  <a:schemeClr val="dk1"/>
                </a:solidFill>
                <a:latin typeface="Arial"/>
                <a:ea typeface="Arial"/>
                <a:cs typeface="Arial"/>
                <a:sym typeface="Arial"/>
              </a:rPr>
              <a:t>by Gaussian </a:t>
            </a:r>
            <a:br>
              <a:rPr lang="en-US" sz="2200">
                <a:solidFill>
                  <a:schemeClr val="dk1"/>
                </a:solidFill>
                <a:latin typeface="Arial"/>
                <a:ea typeface="Arial"/>
                <a:cs typeface="Arial"/>
                <a:sym typeface="Arial"/>
              </a:rPr>
            </a:br>
            <a:r>
              <a:rPr lang="en-US" sz="2200">
                <a:solidFill>
                  <a:schemeClr val="dk1"/>
                </a:solidFill>
                <a:latin typeface="Arial"/>
                <a:ea typeface="Arial"/>
                <a:cs typeface="Arial"/>
                <a:sym typeface="Arial"/>
              </a:rPr>
              <a:t>noise</a:t>
            </a:r>
            <a:endParaRPr sz="2200">
              <a:solidFill>
                <a:schemeClr val="dk1"/>
              </a:solidFill>
              <a:latin typeface="Arial"/>
              <a:ea typeface="Arial"/>
              <a:cs typeface="Arial"/>
              <a:sym typeface="Arial"/>
            </a:endParaRPr>
          </a:p>
        </p:txBody>
      </p:sp>
      <p:sp>
        <p:nvSpPr>
          <p:cNvPr id="814" name="Google Shape;814;p79"/>
          <p:cNvSpPr txBox="1"/>
          <p:nvPr/>
        </p:nvSpPr>
        <p:spPr>
          <a:xfrm>
            <a:off x="7153275" y="3990975"/>
            <a:ext cx="1990725" cy="237013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3x3</a:t>
            </a:r>
            <a:br>
              <a:rPr lang="en-US" sz="2200">
                <a:solidFill>
                  <a:schemeClr val="dk1"/>
                </a:solidFill>
                <a:latin typeface="Arial"/>
                <a:ea typeface="Arial"/>
                <a:cs typeface="Arial"/>
                <a:sym typeface="Arial"/>
              </a:rPr>
            </a:br>
            <a:r>
              <a:rPr lang="en-US" sz="2200">
                <a:solidFill>
                  <a:schemeClr val="dk1"/>
                </a:solidFill>
                <a:latin typeface="Arial"/>
                <a:ea typeface="Arial"/>
                <a:cs typeface="Arial"/>
                <a:sym typeface="Arial"/>
              </a:rPr>
              <a:t>Geometric </a:t>
            </a:r>
            <a:br>
              <a:rPr lang="en-US" sz="2200">
                <a:solidFill>
                  <a:schemeClr val="dk1"/>
                </a:solidFill>
                <a:latin typeface="Arial"/>
                <a:ea typeface="Arial"/>
                <a:cs typeface="Arial"/>
                <a:sym typeface="Arial"/>
              </a:rPr>
            </a:br>
            <a:r>
              <a:rPr lang="en-US" sz="2200">
                <a:solidFill>
                  <a:schemeClr val="dk1"/>
                </a:solidFill>
                <a:latin typeface="Arial"/>
                <a:ea typeface="Arial"/>
                <a:cs typeface="Arial"/>
                <a:sym typeface="Arial"/>
              </a:rPr>
              <a:t>Mean Filter (less blurring than AMF, the image is sharper)</a:t>
            </a:r>
            <a:endParaRPr sz="2200">
              <a:solidFill>
                <a:schemeClr val="dk1"/>
              </a:solidFill>
              <a:latin typeface="Arial"/>
              <a:ea typeface="Arial"/>
              <a:cs typeface="Arial"/>
              <a:sym typeface="Arial"/>
            </a:endParaRPr>
          </a:p>
        </p:txBody>
      </p:sp>
      <p:sp>
        <p:nvSpPr>
          <p:cNvPr id="815" name="Google Shape;815;p79"/>
          <p:cNvSpPr txBox="1"/>
          <p:nvPr/>
        </p:nvSpPr>
        <p:spPr>
          <a:xfrm>
            <a:off x="409575" y="4564063"/>
            <a:ext cx="1495425" cy="1016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3x3 Arithmetic</a:t>
            </a:r>
            <a:br>
              <a:rPr lang="en-US" sz="2200">
                <a:solidFill>
                  <a:schemeClr val="dk1"/>
                </a:solidFill>
                <a:latin typeface="Arial"/>
                <a:ea typeface="Arial"/>
                <a:cs typeface="Arial"/>
                <a:sym typeface="Arial"/>
              </a:rPr>
            </a:br>
            <a:r>
              <a:rPr lang="en-US" sz="2200">
                <a:solidFill>
                  <a:schemeClr val="dk1"/>
                </a:solidFill>
                <a:latin typeface="Arial"/>
                <a:ea typeface="Arial"/>
                <a:cs typeface="Arial"/>
                <a:sym typeface="Arial"/>
              </a:rPr>
              <a:t>Mean Filter</a:t>
            </a:r>
            <a:endParaRPr sz="2200">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Removal Examples (cont…)</a:t>
            </a:r>
            <a:endParaRPr/>
          </a:p>
        </p:txBody>
      </p:sp>
      <p:pic>
        <p:nvPicPr>
          <p:cNvPr id="822" name="Google Shape;822;p80"/>
          <p:cNvPicPr preferRelativeResize="0"/>
          <p:nvPr/>
        </p:nvPicPr>
        <p:blipFill rotWithShape="1">
          <a:blip r:embed="rId3">
            <a:alphaModFix/>
          </a:blip>
          <a:srcRect b="0" l="19774" r="40024" t="0"/>
          <a:stretch/>
        </p:blipFill>
        <p:spPr>
          <a:xfrm>
            <a:off x="5181600" y="1531938"/>
            <a:ext cx="2533650" cy="4860925"/>
          </a:xfrm>
          <a:prstGeom prst="rect">
            <a:avLst/>
          </a:prstGeom>
          <a:noFill/>
          <a:ln>
            <a:noFill/>
          </a:ln>
        </p:spPr>
      </p:pic>
      <p:sp>
        <p:nvSpPr>
          <p:cNvPr id="823" name="Google Shape;823;p80"/>
          <p:cNvSpPr txBox="1"/>
          <p:nvPr/>
        </p:nvSpPr>
        <p:spPr>
          <a:xfrm>
            <a:off x="1533525" y="2070100"/>
            <a:ext cx="2762250" cy="7381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Image corrupted by pepper noise at 0.1</a:t>
            </a:r>
            <a:endParaRPr sz="2400">
              <a:solidFill>
                <a:schemeClr val="dk1"/>
              </a:solidFill>
              <a:latin typeface="Arial"/>
              <a:ea typeface="Arial"/>
              <a:cs typeface="Arial"/>
              <a:sym typeface="Arial"/>
            </a:endParaRPr>
          </a:p>
        </p:txBody>
      </p:sp>
      <p:sp>
        <p:nvSpPr>
          <p:cNvPr id="824" name="Google Shape;824;p80"/>
          <p:cNvSpPr txBox="1"/>
          <p:nvPr/>
        </p:nvSpPr>
        <p:spPr>
          <a:xfrm>
            <a:off x="1455738" y="4360863"/>
            <a:ext cx="3268662" cy="11080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Filtering with a 3x3 Contraharmonic Filter with Q=1.5</a:t>
            </a:r>
            <a:endParaRPr sz="2400">
              <a:solidFill>
                <a:schemeClr val="dk1"/>
              </a:solidFill>
              <a:latin typeface="Arial"/>
              <a:ea typeface="Arial"/>
              <a:cs typeface="Arial"/>
              <a:sym typeface="Arial"/>
            </a:endParaRPr>
          </a:p>
        </p:txBody>
      </p:sp>
      <p:grpSp>
        <p:nvGrpSpPr>
          <p:cNvPr id="825" name="Google Shape;825;p80"/>
          <p:cNvGrpSpPr/>
          <p:nvPr/>
        </p:nvGrpSpPr>
        <p:grpSpPr>
          <a:xfrm>
            <a:off x="-3969" y="1631156"/>
            <a:ext cx="260350" cy="5230813"/>
            <a:chOff x="-2" y="1034"/>
            <a:chExt cx="164" cy="3295"/>
          </a:xfrm>
        </p:grpSpPr>
        <p:pic>
          <p:nvPicPr>
            <p:cNvPr descr="book" id="826" name="Google Shape;826;p80"/>
            <p:cNvPicPr preferRelativeResize="0"/>
            <p:nvPr/>
          </p:nvPicPr>
          <p:blipFill rotWithShape="1">
            <a:blip r:embed="rId4">
              <a:alphaModFix/>
            </a:blip>
            <a:srcRect b="0" l="0" r="0" t="0"/>
            <a:stretch/>
          </p:blipFill>
          <p:spPr>
            <a:xfrm rot="-5400000">
              <a:off x="17" y="4184"/>
              <a:ext cx="125" cy="164"/>
            </a:xfrm>
            <a:prstGeom prst="rect">
              <a:avLst/>
            </a:prstGeom>
            <a:noFill/>
            <a:ln>
              <a:noFill/>
            </a:ln>
          </p:spPr>
        </p:pic>
        <p:sp>
          <p:nvSpPr>
            <p:cNvPr id="827" name="Google Shape;827;p80"/>
            <p:cNvSpPr/>
            <p:nvPr/>
          </p:nvSpPr>
          <p:spPr>
            <a:xfrm rot="-5400000">
              <a:off x="-1508" y="2540"/>
              <a:ext cx="3172" cy="159"/>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Calibri"/>
                  <a:ea typeface="Calibri"/>
                  <a:cs typeface="Calibri"/>
                  <a:sym typeface="Calibri"/>
                </a:rPr>
                <a:t>Images taken from Gonzalez &amp; Woods, Digital Image Processing (2002)</a:t>
              </a:r>
              <a:endParaRPr sz="1200">
                <a:solidFill>
                  <a:schemeClr val="lt1"/>
                </a:solidFill>
                <a:latin typeface="Calibri"/>
                <a:ea typeface="Calibri"/>
                <a:cs typeface="Calibri"/>
                <a:sym typeface="Calibri"/>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Removal Examples (cont…)</a:t>
            </a:r>
            <a:endParaRPr/>
          </a:p>
        </p:txBody>
      </p:sp>
      <p:grpSp>
        <p:nvGrpSpPr>
          <p:cNvPr id="834" name="Google Shape;834;p81"/>
          <p:cNvGrpSpPr/>
          <p:nvPr/>
        </p:nvGrpSpPr>
        <p:grpSpPr>
          <a:xfrm>
            <a:off x="-3969" y="1631156"/>
            <a:ext cx="260350" cy="5230813"/>
            <a:chOff x="-2" y="1034"/>
            <a:chExt cx="164" cy="3295"/>
          </a:xfrm>
        </p:grpSpPr>
        <p:pic>
          <p:nvPicPr>
            <p:cNvPr descr="book" id="835" name="Google Shape;835;p81"/>
            <p:cNvPicPr preferRelativeResize="0"/>
            <p:nvPr/>
          </p:nvPicPr>
          <p:blipFill rotWithShape="1">
            <a:blip r:embed="rId3">
              <a:alphaModFix/>
            </a:blip>
            <a:srcRect b="0" l="0" r="0" t="0"/>
            <a:stretch/>
          </p:blipFill>
          <p:spPr>
            <a:xfrm rot="-5400000">
              <a:off x="17" y="4184"/>
              <a:ext cx="125" cy="164"/>
            </a:xfrm>
            <a:prstGeom prst="rect">
              <a:avLst/>
            </a:prstGeom>
            <a:noFill/>
            <a:ln>
              <a:noFill/>
            </a:ln>
          </p:spPr>
        </p:pic>
        <p:sp>
          <p:nvSpPr>
            <p:cNvPr id="836" name="Google Shape;836;p81"/>
            <p:cNvSpPr/>
            <p:nvPr/>
          </p:nvSpPr>
          <p:spPr>
            <a:xfrm rot="-5400000">
              <a:off x="-1508" y="2540"/>
              <a:ext cx="3172" cy="159"/>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Calibri"/>
                  <a:ea typeface="Calibri"/>
                  <a:cs typeface="Calibri"/>
                  <a:sym typeface="Calibri"/>
                </a:rPr>
                <a:t>Images taken from Gonzalez &amp; Woods, Digital Image Processing (2002)</a:t>
              </a:r>
              <a:endParaRPr sz="1200">
                <a:solidFill>
                  <a:schemeClr val="lt1"/>
                </a:solidFill>
                <a:latin typeface="Calibri"/>
                <a:ea typeface="Calibri"/>
                <a:cs typeface="Calibri"/>
                <a:sym typeface="Calibri"/>
              </a:endParaRPr>
            </a:p>
          </p:txBody>
        </p:sp>
      </p:grpSp>
      <p:pic>
        <p:nvPicPr>
          <p:cNvPr id="837" name="Google Shape;837;p81"/>
          <p:cNvPicPr preferRelativeResize="0"/>
          <p:nvPr/>
        </p:nvPicPr>
        <p:blipFill rotWithShape="1">
          <a:blip r:embed="rId4">
            <a:alphaModFix/>
          </a:blip>
          <a:srcRect b="0" l="59572" r="0" t="0"/>
          <a:stretch/>
        </p:blipFill>
        <p:spPr>
          <a:xfrm>
            <a:off x="5183188" y="1535113"/>
            <a:ext cx="2547937" cy="4860925"/>
          </a:xfrm>
          <a:prstGeom prst="rect">
            <a:avLst/>
          </a:prstGeom>
          <a:noFill/>
          <a:ln>
            <a:noFill/>
          </a:ln>
        </p:spPr>
      </p:pic>
      <p:sp>
        <p:nvSpPr>
          <p:cNvPr id="838" name="Google Shape;838;p81"/>
          <p:cNvSpPr txBox="1"/>
          <p:nvPr/>
        </p:nvSpPr>
        <p:spPr>
          <a:xfrm>
            <a:off x="1533525" y="2070100"/>
            <a:ext cx="2762250" cy="7381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Image corrupted by salt noise at 0.1</a:t>
            </a:r>
            <a:endParaRPr sz="2400">
              <a:solidFill>
                <a:schemeClr val="dk1"/>
              </a:solidFill>
              <a:latin typeface="Arial"/>
              <a:ea typeface="Arial"/>
              <a:cs typeface="Arial"/>
              <a:sym typeface="Arial"/>
            </a:endParaRPr>
          </a:p>
        </p:txBody>
      </p:sp>
      <p:sp>
        <p:nvSpPr>
          <p:cNvPr id="839" name="Google Shape;839;p81"/>
          <p:cNvSpPr txBox="1"/>
          <p:nvPr/>
        </p:nvSpPr>
        <p:spPr>
          <a:xfrm>
            <a:off x="1455738" y="4360863"/>
            <a:ext cx="3344862" cy="11080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Filtering with a 3x3 Contraharmonic Filter with Q=-1.5</a:t>
            </a:r>
            <a:endParaRPr sz="24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Contraharmonic Filter: Here Be Dragons</a:t>
            </a:r>
            <a:endParaRPr sz="3600"/>
          </a:p>
        </p:txBody>
      </p:sp>
      <p:sp>
        <p:nvSpPr>
          <p:cNvPr id="846" name="Google Shape;846;p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US"/>
              <a:t>Choosing the wrong value for Q when using the contraharmonic filter can have drastic results</a:t>
            </a:r>
            <a:endParaRPr/>
          </a:p>
        </p:txBody>
      </p:sp>
      <p:grpSp>
        <p:nvGrpSpPr>
          <p:cNvPr id="847" name="Google Shape;847;p82"/>
          <p:cNvGrpSpPr/>
          <p:nvPr/>
        </p:nvGrpSpPr>
        <p:grpSpPr>
          <a:xfrm>
            <a:off x="-3969" y="1631156"/>
            <a:ext cx="260350" cy="5230813"/>
            <a:chOff x="-2" y="1034"/>
            <a:chExt cx="164" cy="3295"/>
          </a:xfrm>
        </p:grpSpPr>
        <p:pic>
          <p:nvPicPr>
            <p:cNvPr descr="book" id="848" name="Google Shape;848;p82"/>
            <p:cNvPicPr preferRelativeResize="0"/>
            <p:nvPr/>
          </p:nvPicPr>
          <p:blipFill rotWithShape="1">
            <a:blip r:embed="rId3">
              <a:alphaModFix/>
            </a:blip>
            <a:srcRect b="0" l="0" r="0" t="0"/>
            <a:stretch/>
          </p:blipFill>
          <p:spPr>
            <a:xfrm rot="-5400000">
              <a:off x="17" y="4184"/>
              <a:ext cx="125" cy="164"/>
            </a:xfrm>
            <a:prstGeom prst="rect">
              <a:avLst/>
            </a:prstGeom>
            <a:noFill/>
            <a:ln>
              <a:noFill/>
            </a:ln>
          </p:spPr>
        </p:pic>
        <p:sp>
          <p:nvSpPr>
            <p:cNvPr id="849" name="Google Shape;849;p82"/>
            <p:cNvSpPr/>
            <p:nvPr/>
          </p:nvSpPr>
          <p:spPr>
            <a:xfrm rot="-5400000">
              <a:off x="-1508" y="2540"/>
              <a:ext cx="3172" cy="159"/>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Calibri"/>
                  <a:ea typeface="Calibri"/>
                  <a:cs typeface="Calibri"/>
                  <a:sym typeface="Calibri"/>
                </a:rPr>
                <a:t>Images taken from Gonzalez &amp; Woods, Digital Image Processing (2002)</a:t>
              </a:r>
              <a:endParaRPr sz="1200">
                <a:solidFill>
                  <a:schemeClr val="lt1"/>
                </a:solidFill>
                <a:latin typeface="Calibri"/>
                <a:ea typeface="Calibri"/>
                <a:cs typeface="Calibri"/>
                <a:sym typeface="Calibri"/>
              </a:endParaRPr>
            </a:p>
          </p:txBody>
        </p:sp>
      </p:grpSp>
      <p:pic>
        <p:nvPicPr>
          <p:cNvPr id="850" name="Google Shape;850;p82"/>
          <p:cNvPicPr preferRelativeResize="0"/>
          <p:nvPr/>
        </p:nvPicPr>
        <p:blipFill rotWithShape="1">
          <a:blip r:embed="rId4">
            <a:alphaModFix/>
          </a:blip>
          <a:srcRect b="0" l="0" r="19546" t="0"/>
          <a:stretch/>
        </p:blipFill>
        <p:spPr>
          <a:xfrm>
            <a:off x="2265363" y="2811463"/>
            <a:ext cx="5064125" cy="2438400"/>
          </a:xfrm>
          <a:prstGeom prst="rect">
            <a:avLst/>
          </a:prstGeom>
          <a:noFill/>
          <a:ln>
            <a:noFill/>
          </a:ln>
        </p:spPr>
      </p:pic>
      <p:sp>
        <p:nvSpPr>
          <p:cNvPr id="851" name="Google Shape;851;p82"/>
          <p:cNvSpPr txBox="1"/>
          <p:nvPr/>
        </p:nvSpPr>
        <p:spPr>
          <a:xfrm>
            <a:off x="1876425" y="5456238"/>
            <a:ext cx="3076575" cy="67786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Pepper noise filtered by a 3x3 CF with Q=-1.5</a:t>
            </a:r>
            <a:endParaRPr sz="2200">
              <a:solidFill>
                <a:schemeClr val="dk1"/>
              </a:solidFill>
              <a:latin typeface="Arial"/>
              <a:ea typeface="Arial"/>
              <a:cs typeface="Arial"/>
              <a:sym typeface="Arial"/>
            </a:endParaRPr>
          </a:p>
        </p:txBody>
      </p:sp>
      <p:sp>
        <p:nvSpPr>
          <p:cNvPr id="852" name="Google Shape;852;p82"/>
          <p:cNvSpPr txBox="1"/>
          <p:nvPr/>
        </p:nvSpPr>
        <p:spPr>
          <a:xfrm>
            <a:off x="5084763" y="5446713"/>
            <a:ext cx="2801937" cy="67786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Salt noise filtered by a 3x3 CF with Q=1.5</a:t>
            </a:r>
            <a:endParaRPr sz="22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Requirements for data collection</a:t>
            </a:r>
            <a:endParaRPr/>
          </a:p>
        </p:txBody>
      </p:sp>
      <p:sp>
        <p:nvSpPr>
          <p:cNvPr descr="Rectangle: Click to edit Master text styles&#10;Second level&#10;Third level&#10;Fourth level&#10;Fifth level" id="136" name="Google Shape;13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Sampled biometric characteristic must be similar to the user’s enrolled template</a:t>
            </a:r>
            <a:endParaRPr/>
          </a:p>
          <a:p>
            <a:pPr indent="-342900" lvl="0" marL="342900" rtl="0" algn="l">
              <a:lnSpc>
                <a:spcPct val="90000"/>
              </a:lnSpc>
              <a:spcBef>
                <a:spcPts val="560"/>
              </a:spcBef>
              <a:spcAft>
                <a:spcPts val="0"/>
              </a:spcAft>
              <a:buClr>
                <a:schemeClr val="dk1"/>
              </a:buClr>
              <a:buSzPts val="2800"/>
              <a:buChar char="•"/>
            </a:pPr>
            <a:r>
              <a:rPr lang="en-US" sz="2800"/>
              <a:t>The users may require training</a:t>
            </a:r>
            <a:endParaRPr/>
          </a:p>
          <a:p>
            <a:pPr indent="-342900" lvl="0" marL="342900" rtl="0" algn="l">
              <a:lnSpc>
                <a:spcPct val="90000"/>
              </a:lnSpc>
              <a:spcBef>
                <a:spcPts val="560"/>
              </a:spcBef>
              <a:spcAft>
                <a:spcPts val="0"/>
              </a:spcAft>
              <a:buClr>
                <a:schemeClr val="dk1"/>
              </a:buClr>
              <a:buSzPts val="2800"/>
              <a:buChar char="•"/>
            </a:pPr>
            <a:r>
              <a:rPr lang="en-US" sz="2800"/>
              <a:t>Adaptation of the user’s template or re-enrolment may be necessary to accommodate changes in physiological characteristics</a:t>
            </a:r>
            <a:endParaRPr/>
          </a:p>
          <a:p>
            <a:pPr indent="-342900" lvl="0" marL="342900" rtl="0" algn="l">
              <a:lnSpc>
                <a:spcPct val="90000"/>
              </a:lnSpc>
              <a:spcBef>
                <a:spcPts val="560"/>
              </a:spcBef>
              <a:spcAft>
                <a:spcPts val="0"/>
              </a:spcAft>
              <a:buClr>
                <a:schemeClr val="dk1"/>
              </a:buClr>
              <a:buSzPts val="2800"/>
              <a:buChar char="•"/>
            </a:pPr>
            <a:r>
              <a:rPr lang="en-US" sz="2800"/>
              <a:t>Sensors must be similar, so that biometric features are measured consistently at other sensors</a:t>
            </a:r>
            <a:endParaRPr/>
          </a:p>
          <a:p>
            <a:pPr indent="-165100" lvl="0" marL="342900" rtl="0" algn="l">
              <a:lnSpc>
                <a:spcPct val="90000"/>
              </a:lnSpc>
              <a:spcBef>
                <a:spcPts val="560"/>
              </a:spcBef>
              <a:spcAft>
                <a:spcPts val="0"/>
              </a:spcAft>
              <a:buClr>
                <a:schemeClr val="dk1"/>
              </a:buClr>
              <a:buSzPts val="2800"/>
              <a:buNone/>
            </a:pPr>
            <a:r>
              <a:t/>
            </a:r>
            <a:endParaRPr sz="2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Order Statistics Filters</a:t>
            </a:r>
            <a:endParaRPr/>
          </a:p>
        </p:txBody>
      </p:sp>
      <p:sp>
        <p:nvSpPr>
          <p:cNvPr id="859" name="Google Shape;859;p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Font typeface="Calibri"/>
              <a:buNone/>
            </a:pPr>
            <a:r>
              <a:rPr lang="en-US"/>
              <a:t>Spatial filters based on ordering the pixel values that make up the neighbourhood defined by the filter support.</a:t>
            </a:r>
            <a:endParaRPr/>
          </a:p>
          <a:p>
            <a:pPr indent="0" lvl="0" marL="0" rtl="0" algn="l">
              <a:spcBef>
                <a:spcPts val="592"/>
              </a:spcBef>
              <a:spcAft>
                <a:spcPts val="0"/>
              </a:spcAft>
              <a:buClr>
                <a:schemeClr val="dk1"/>
              </a:buClr>
              <a:buSzPct val="100000"/>
              <a:buFont typeface="Calibri"/>
              <a:buNone/>
            </a:pPr>
            <a:r>
              <a:rPr lang="en-US"/>
              <a:t>Refer: http://masters.donntu.org/2007/kita/gett/library/eng.htm</a:t>
            </a:r>
            <a:endParaRPr/>
          </a:p>
          <a:p>
            <a:pPr indent="0" lvl="0" marL="0" rtl="0" algn="l">
              <a:spcBef>
                <a:spcPts val="592"/>
              </a:spcBef>
              <a:spcAft>
                <a:spcPts val="0"/>
              </a:spcAft>
              <a:buClr>
                <a:schemeClr val="dk1"/>
              </a:buClr>
              <a:buSzPct val="100000"/>
              <a:buFont typeface="Calibri"/>
              <a:buNone/>
            </a:pPr>
            <a:r>
              <a:rPr lang="en-US"/>
              <a:t>Useful spatial filters include</a:t>
            </a:r>
            <a:endParaRPr/>
          </a:p>
          <a:p>
            <a:pPr indent="-285750" lvl="1" marL="742950" rtl="0" algn="l">
              <a:spcBef>
                <a:spcPts val="518"/>
              </a:spcBef>
              <a:spcAft>
                <a:spcPts val="0"/>
              </a:spcAft>
              <a:buClr>
                <a:schemeClr val="dk1"/>
              </a:buClr>
              <a:buSzPct val="100000"/>
              <a:buChar char="–"/>
            </a:pPr>
            <a:r>
              <a:rPr lang="en-US"/>
              <a:t>Median filter</a:t>
            </a:r>
            <a:endParaRPr/>
          </a:p>
          <a:p>
            <a:pPr indent="-285750" lvl="1" marL="742950" rtl="0" algn="l">
              <a:spcBef>
                <a:spcPts val="518"/>
              </a:spcBef>
              <a:spcAft>
                <a:spcPts val="0"/>
              </a:spcAft>
              <a:buClr>
                <a:schemeClr val="dk1"/>
              </a:buClr>
              <a:buSzPct val="100000"/>
              <a:buChar char="–"/>
            </a:pPr>
            <a:r>
              <a:rPr lang="en-US"/>
              <a:t>Max and min filter</a:t>
            </a:r>
            <a:endParaRPr/>
          </a:p>
          <a:p>
            <a:pPr indent="-285750" lvl="1" marL="742950" rtl="0" algn="l">
              <a:spcBef>
                <a:spcPts val="518"/>
              </a:spcBef>
              <a:spcAft>
                <a:spcPts val="0"/>
              </a:spcAft>
              <a:buClr>
                <a:schemeClr val="dk1"/>
              </a:buClr>
              <a:buSzPct val="100000"/>
              <a:buChar char="–"/>
            </a:pPr>
            <a:r>
              <a:rPr lang="en-US"/>
              <a:t>Midpoint filter</a:t>
            </a:r>
            <a:endParaRPr/>
          </a:p>
          <a:p>
            <a:pPr indent="-285750" lvl="1" marL="742950" rtl="0" algn="l">
              <a:spcBef>
                <a:spcPts val="518"/>
              </a:spcBef>
              <a:spcAft>
                <a:spcPts val="0"/>
              </a:spcAft>
              <a:buClr>
                <a:schemeClr val="dk1"/>
              </a:buClr>
              <a:buSzPct val="100000"/>
              <a:buChar char="–"/>
            </a:pPr>
            <a:r>
              <a:rPr lang="en-US"/>
              <a:t>Alpha trimmed mean filter</a:t>
            </a:r>
            <a:endParaRPr/>
          </a:p>
        </p:txBody>
      </p:sp>
      <p:grpSp>
        <p:nvGrpSpPr>
          <p:cNvPr id="860" name="Google Shape;860;p83"/>
          <p:cNvGrpSpPr/>
          <p:nvPr/>
        </p:nvGrpSpPr>
        <p:grpSpPr>
          <a:xfrm>
            <a:off x="-3969" y="1631156"/>
            <a:ext cx="260350" cy="5230813"/>
            <a:chOff x="-2" y="1034"/>
            <a:chExt cx="164" cy="3295"/>
          </a:xfrm>
        </p:grpSpPr>
        <p:pic>
          <p:nvPicPr>
            <p:cNvPr descr="book" id="861" name="Google Shape;861;p83"/>
            <p:cNvPicPr preferRelativeResize="0"/>
            <p:nvPr/>
          </p:nvPicPr>
          <p:blipFill rotWithShape="1">
            <a:blip r:embed="rId3">
              <a:alphaModFix/>
            </a:blip>
            <a:srcRect b="0" l="0" r="0" t="0"/>
            <a:stretch/>
          </p:blipFill>
          <p:spPr>
            <a:xfrm rot="-5400000">
              <a:off x="17" y="4184"/>
              <a:ext cx="125" cy="164"/>
            </a:xfrm>
            <a:prstGeom prst="rect">
              <a:avLst/>
            </a:prstGeom>
            <a:noFill/>
            <a:ln>
              <a:noFill/>
            </a:ln>
          </p:spPr>
        </p:pic>
        <p:sp>
          <p:nvSpPr>
            <p:cNvPr id="862" name="Google Shape;862;p83"/>
            <p:cNvSpPr/>
            <p:nvPr/>
          </p:nvSpPr>
          <p:spPr>
            <a:xfrm rot="-5400000">
              <a:off x="-1508" y="2540"/>
              <a:ext cx="3172" cy="159"/>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Calibri"/>
                  <a:ea typeface="Calibri"/>
                  <a:cs typeface="Calibri"/>
                  <a:sym typeface="Calibri"/>
                </a:rPr>
                <a:t>Images taken from Gonzalez &amp; Woods, Digital Image Processing (2002)</a:t>
              </a:r>
              <a:endParaRPr sz="1200">
                <a:solidFill>
                  <a:schemeClr val="lt1"/>
                </a:solidFill>
                <a:latin typeface="Calibri"/>
                <a:ea typeface="Calibri"/>
                <a:cs typeface="Calibri"/>
                <a:sym typeface="Calibri"/>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Median Filter</a:t>
            </a:r>
            <a:endParaRPr/>
          </a:p>
        </p:txBody>
      </p:sp>
      <p:sp>
        <p:nvSpPr>
          <p:cNvPr id="869" name="Google Shape;869;p8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Clr>
                <a:schemeClr val="dk1"/>
              </a:buClr>
              <a:buSzPct val="100000"/>
              <a:buFont typeface="Calibri"/>
              <a:buNone/>
            </a:pPr>
            <a:r>
              <a:rPr b="1" lang="en-US"/>
              <a:t>Median Filter:</a:t>
            </a:r>
            <a:endParaRPr/>
          </a:p>
          <a:p>
            <a:pPr indent="0" lvl="0" marL="0" rtl="0" algn="l">
              <a:spcBef>
                <a:spcPts val="544"/>
              </a:spcBef>
              <a:spcAft>
                <a:spcPts val="0"/>
              </a:spcAft>
              <a:buClr>
                <a:schemeClr val="dk1"/>
              </a:buClr>
              <a:buSzPct val="100000"/>
              <a:buFont typeface="Calibri"/>
              <a:buNone/>
            </a:pPr>
            <a:r>
              <a:t/>
            </a:r>
            <a:endParaRPr b="1"/>
          </a:p>
          <a:p>
            <a:pPr indent="0" lvl="0" marL="0" rtl="0" algn="l">
              <a:spcBef>
                <a:spcPts val="544"/>
              </a:spcBef>
              <a:spcAft>
                <a:spcPts val="0"/>
              </a:spcAft>
              <a:buClr>
                <a:schemeClr val="dk1"/>
              </a:buClr>
              <a:buSzPct val="100000"/>
              <a:buFont typeface="Calibri"/>
              <a:buNone/>
            </a:pPr>
            <a:r>
              <a:t/>
            </a:r>
            <a:endParaRPr b="1"/>
          </a:p>
          <a:p>
            <a:pPr indent="0" lvl="0" marL="0" rtl="0" algn="l">
              <a:spcBef>
                <a:spcPts val="544"/>
              </a:spcBef>
              <a:spcAft>
                <a:spcPts val="0"/>
              </a:spcAft>
              <a:buClr>
                <a:srgbClr val="000000"/>
              </a:buClr>
              <a:buSzPct val="100000"/>
              <a:buFont typeface="Times New Roman"/>
              <a:buNone/>
            </a:pPr>
            <a:r>
              <a:rPr b="0" i="0" lang="en-US">
                <a:solidFill>
                  <a:srgbClr val="000000"/>
                </a:solidFill>
                <a:latin typeface="Times New Roman"/>
                <a:ea typeface="Times New Roman"/>
                <a:cs typeface="Times New Roman"/>
                <a:sym typeface="Times New Roman"/>
              </a:rPr>
              <a:t>The best-known order-statistics filter is the median filter, which, as its name implies, replaces the value of a pixel by the median of the gray levels in the neighborhood of that pixel:</a:t>
            </a:r>
            <a:endParaRPr b="1"/>
          </a:p>
          <a:p>
            <a:pPr indent="0" lvl="0" marL="0" rtl="0" algn="l">
              <a:spcBef>
                <a:spcPts val="544"/>
              </a:spcBef>
              <a:spcAft>
                <a:spcPts val="0"/>
              </a:spcAft>
              <a:buClr>
                <a:schemeClr val="dk1"/>
              </a:buClr>
              <a:buSzPct val="100000"/>
              <a:buFont typeface="Calibri"/>
              <a:buNone/>
            </a:pPr>
            <a:r>
              <a:rPr lang="en-US"/>
              <a:t>Excellent at noise removal, without the smoothing effects that can occur with other smoothing filters.</a:t>
            </a:r>
            <a:endParaRPr/>
          </a:p>
          <a:p>
            <a:pPr indent="0" lvl="0" marL="0" rtl="0" algn="l">
              <a:spcBef>
                <a:spcPts val="544"/>
              </a:spcBef>
              <a:spcAft>
                <a:spcPts val="0"/>
              </a:spcAft>
              <a:buClr>
                <a:schemeClr val="dk1"/>
              </a:buClr>
              <a:buSzPct val="100000"/>
              <a:buFont typeface="Calibri"/>
              <a:buNone/>
            </a:pPr>
            <a:r>
              <a:t/>
            </a:r>
            <a:endParaRPr/>
          </a:p>
          <a:p>
            <a:pPr indent="0" lvl="0" marL="0" rtl="0" algn="l">
              <a:spcBef>
                <a:spcPts val="544"/>
              </a:spcBef>
              <a:spcAft>
                <a:spcPts val="0"/>
              </a:spcAft>
              <a:buClr>
                <a:schemeClr val="dk1"/>
              </a:buClr>
              <a:buSzPct val="100000"/>
              <a:buFont typeface="Calibri"/>
              <a:buNone/>
            </a:pPr>
            <a:r>
              <a:rPr lang="en-US"/>
              <a:t>Particularly good when salt and pepper noise is present.</a:t>
            </a:r>
            <a:endParaRPr/>
          </a:p>
        </p:txBody>
      </p:sp>
      <p:pic>
        <p:nvPicPr>
          <p:cNvPr id="870" name="Google Shape;870;p84"/>
          <p:cNvPicPr preferRelativeResize="0"/>
          <p:nvPr/>
        </p:nvPicPr>
        <p:blipFill rotWithShape="1">
          <a:blip r:embed="rId3">
            <a:alphaModFix/>
          </a:blip>
          <a:srcRect b="0" l="0" r="0" t="0"/>
          <a:stretch/>
        </p:blipFill>
        <p:spPr>
          <a:xfrm>
            <a:off x="2185988" y="2070100"/>
            <a:ext cx="4403725" cy="958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Max and Min Filter</a:t>
            </a:r>
            <a:endParaRPr/>
          </a:p>
        </p:txBody>
      </p:sp>
      <p:sp>
        <p:nvSpPr>
          <p:cNvPr id="877" name="Google Shape;877;p8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3200"/>
              <a:buFont typeface="Calibri"/>
              <a:buNone/>
            </a:pPr>
            <a:r>
              <a:rPr b="1" lang="en-US"/>
              <a:t>Max Filter:</a:t>
            </a:r>
            <a:endParaRPr/>
          </a:p>
          <a:p>
            <a:pPr indent="0" lvl="0" marL="0" rtl="0" algn="l">
              <a:spcBef>
                <a:spcPts val="640"/>
              </a:spcBef>
              <a:spcAft>
                <a:spcPts val="0"/>
              </a:spcAft>
              <a:buClr>
                <a:schemeClr val="dk1"/>
              </a:buClr>
              <a:buSzPts val="3200"/>
              <a:buFont typeface="Calibri"/>
              <a:buNone/>
            </a:pPr>
            <a:r>
              <a:t/>
            </a:r>
            <a:endParaRPr b="1"/>
          </a:p>
          <a:p>
            <a:pPr indent="0" lvl="0" marL="0" rtl="0" algn="l">
              <a:spcBef>
                <a:spcPts val="640"/>
              </a:spcBef>
              <a:spcAft>
                <a:spcPts val="0"/>
              </a:spcAft>
              <a:buClr>
                <a:schemeClr val="dk1"/>
              </a:buClr>
              <a:buSzPts val="3200"/>
              <a:buFont typeface="Calibri"/>
              <a:buNone/>
            </a:pPr>
            <a:r>
              <a:t/>
            </a:r>
            <a:endParaRPr b="1"/>
          </a:p>
          <a:p>
            <a:pPr indent="0" lvl="0" marL="0" rtl="0" algn="l">
              <a:spcBef>
                <a:spcPts val="640"/>
              </a:spcBef>
              <a:spcAft>
                <a:spcPts val="0"/>
              </a:spcAft>
              <a:buClr>
                <a:schemeClr val="dk1"/>
              </a:buClr>
              <a:buSzPts val="3200"/>
              <a:buFont typeface="Calibri"/>
              <a:buNone/>
            </a:pPr>
            <a:r>
              <a:rPr b="1" lang="en-US"/>
              <a:t>Min Filter:</a:t>
            </a:r>
            <a:endParaRPr/>
          </a:p>
          <a:p>
            <a:pPr indent="0" lvl="0" marL="0" rtl="0" algn="l">
              <a:spcBef>
                <a:spcPts val="640"/>
              </a:spcBef>
              <a:spcAft>
                <a:spcPts val="0"/>
              </a:spcAft>
              <a:buClr>
                <a:schemeClr val="dk1"/>
              </a:buClr>
              <a:buSzPts val="3200"/>
              <a:buFont typeface="Calibri"/>
              <a:buNone/>
            </a:pPr>
            <a:r>
              <a:t/>
            </a:r>
            <a:endParaRPr b="1"/>
          </a:p>
          <a:p>
            <a:pPr indent="0" lvl="0" marL="0" rtl="0" algn="l">
              <a:spcBef>
                <a:spcPts val="640"/>
              </a:spcBef>
              <a:spcAft>
                <a:spcPts val="0"/>
              </a:spcAft>
              <a:buClr>
                <a:schemeClr val="dk1"/>
              </a:buClr>
              <a:buSzPts val="3200"/>
              <a:buFont typeface="Calibri"/>
              <a:buNone/>
            </a:pPr>
            <a:r>
              <a:t/>
            </a:r>
            <a:endParaRPr b="1"/>
          </a:p>
          <a:p>
            <a:pPr indent="0" lvl="0" marL="0" rtl="0" algn="l">
              <a:spcBef>
                <a:spcPts val="640"/>
              </a:spcBef>
              <a:spcAft>
                <a:spcPts val="0"/>
              </a:spcAft>
              <a:buClr>
                <a:schemeClr val="dk1"/>
              </a:buClr>
              <a:buSzPts val="3200"/>
              <a:buFont typeface="Calibri"/>
              <a:buNone/>
            </a:pPr>
            <a:r>
              <a:rPr lang="en-US"/>
              <a:t>Max filter is good for pepper noise and Min filter is good for salt noise.</a:t>
            </a:r>
            <a:endParaRPr/>
          </a:p>
        </p:txBody>
      </p:sp>
      <p:pic>
        <p:nvPicPr>
          <p:cNvPr id="878" name="Google Shape;878;p85"/>
          <p:cNvPicPr preferRelativeResize="0"/>
          <p:nvPr/>
        </p:nvPicPr>
        <p:blipFill rotWithShape="1">
          <a:blip r:embed="rId3">
            <a:alphaModFix/>
          </a:blip>
          <a:srcRect b="0" l="0" r="0" t="0"/>
          <a:stretch/>
        </p:blipFill>
        <p:spPr>
          <a:xfrm>
            <a:off x="2222500" y="2070100"/>
            <a:ext cx="4119563" cy="958850"/>
          </a:xfrm>
          <a:prstGeom prst="rect">
            <a:avLst/>
          </a:prstGeom>
          <a:noFill/>
          <a:ln>
            <a:noFill/>
          </a:ln>
        </p:spPr>
      </p:pic>
      <p:pic>
        <p:nvPicPr>
          <p:cNvPr id="879" name="Google Shape;879;p85"/>
          <p:cNvPicPr preferRelativeResize="0"/>
          <p:nvPr/>
        </p:nvPicPr>
        <p:blipFill rotWithShape="1">
          <a:blip r:embed="rId4">
            <a:alphaModFix/>
          </a:blip>
          <a:srcRect b="0" l="0" r="0" t="0"/>
          <a:stretch/>
        </p:blipFill>
        <p:spPr>
          <a:xfrm>
            <a:off x="2222500" y="3722688"/>
            <a:ext cx="4119563" cy="923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Midpoint Filter</a:t>
            </a:r>
            <a:endParaRPr/>
          </a:p>
        </p:txBody>
      </p:sp>
      <p:sp>
        <p:nvSpPr>
          <p:cNvPr id="886" name="Google Shape;886;p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US"/>
              <a:t>Midpoint Filter:</a:t>
            </a:r>
            <a:endParaRPr/>
          </a:p>
          <a:p>
            <a:pPr indent="0" lvl="0" marL="0" rtl="0" algn="l">
              <a:spcBef>
                <a:spcPts val="640"/>
              </a:spcBef>
              <a:spcAft>
                <a:spcPts val="0"/>
              </a:spcAft>
              <a:buClr>
                <a:schemeClr val="dk1"/>
              </a:buClr>
              <a:buSzPts val="3200"/>
              <a:buFont typeface="Calibri"/>
              <a:buNone/>
            </a:pPr>
            <a:r>
              <a:t/>
            </a:r>
            <a:endParaRPr b="1"/>
          </a:p>
          <a:p>
            <a:pPr indent="0" lvl="0" marL="0" rtl="0" algn="l">
              <a:spcBef>
                <a:spcPts val="640"/>
              </a:spcBef>
              <a:spcAft>
                <a:spcPts val="0"/>
              </a:spcAft>
              <a:buClr>
                <a:schemeClr val="dk1"/>
              </a:buClr>
              <a:buSzPts val="3200"/>
              <a:buFont typeface="Calibri"/>
              <a:buNone/>
            </a:pPr>
            <a:r>
              <a:t/>
            </a:r>
            <a:endParaRPr b="1"/>
          </a:p>
          <a:p>
            <a:pPr indent="0" lvl="0" marL="0" rtl="0" algn="l">
              <a:spcBef>
                <a:spcPts val="640"/>
              </a:spcBef>
              <a:spcAft>
                <a:spcPts val="0"/>
              </a:spcAft>
              <a:buClr>
                <a:schemeClr val="dk1"/>
              </a:buClr>
              <a:buSzPts val="3200"/>
              <a:buFont typeface="Calibri"/>
              <a:buNone/>
            </a:pPr>
            <a:r>
              <a:t/>
            </a:r>
            <a:endParaRPr/>
          </a:p>
          <a:p>
            <a:pPr indent="0" lvl="0" marL="0" rtl="0" algn="l">
              <a:spcBef>
                <a:spcPts val="640"/>
              </a:spcBef>
              <a:spcAft>
                <a:spcPts val="0"/>
              </a:spcAft>
              <a:buClr>
                <a:schemeClr val="dk1"/>
              </a:buClr>
              <a:buSzPts val="3200"/>
              <a:buFont typeface="Calibri"/>
              <a:buNone/>
            </a:pPr>
            <a:r>
              <a:t/>
            </a:r>
            <a:endParaRPr/>
          </a:p>
          <a:p>
            <a:pPr indent="0" lvl="0" marL="0" rtl="0" algn="l">
              <a:spcBef>
                <a:spcPts val="640"/>
              </a:spcBef>
              <a:spcAft>
                <a:spcPts val="0"/>
              </a:spcAft>
              <a:buClr>
                <a:schemeClr val="dk1"/>
              </a:buClr>
              <a:buSzPts val="3200"/>
              <a:buFont typeface="Calibri"/>
              <a:buNone/>
            </a:pPr>
            <a:r>
              <a:rPr lang="en-US"/>
              <a:t>Good for random Gaussian and uniform noise.</a:t>
            </a:r>
            <a:endParaRPr/>
          </a:p>
        </p:txBody>
      </p:sp>
      <p:pic>
        <p:nvPicPr>
          <p:cNvPr id="887" name="Google Shape;887;p86"/>
          <p:cNvPicPr preferRelativeResize="0"/>
          <p:nvPr/>
        </p:nvPicPr>
        <p:blipFill rotWithShape="1">
          <a:blip r:embed="rId3">
            <a:alphaModFix/>
          </a:blip>
          <a:srcRect b="0" l="0" r="0" t="0"/>
          <a:stretch/>
        </p:blipFill>
        <p:spPr>
          <a:xfrm>
            <a:off x="865188" y="2517775"/>
            <a:ext cx="7564437" cy="120808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Image Segmentation</a:t>
            </a:r>
            <a:endParaRPr/>
          </a:p>
        </p:txBody>
      </p:sp>
      <p:sp>
        <p:nvSpPr>
          <p:cNvPr id="893" name="Google Shape;893;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894" name="Google Shape;894;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Image Segmentation</a:t>
            </a:r>
            <a:endParaRPr/>
          </a:p>
        </p:txBody>
      </p:sp>
      <p:sp>
        <p:nvSpPr>
          <p:cNvPr id="895" name="Google Shape;895;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Segmentation is the process of partitioning an image into </a:t>
            </a:r>
            <a:r>
              <a:rPr lang="en-US" sz="2800">
                <a:solidFill>
                  <a:srgbClr val="FF3300"/>
                </a:solidFill>
              </a:rPr>
              <a:t>regions</a:t>
            </a:r>
            <a:endParaRPr/>
          </a:p>
          <a:p>
            <a:pPr indent="-285750" lvl="1" marL="742950" rtl="0" algn="l">
              <a:spcBef>
                <a:spcPts val="480"/>
              </a:spcBef>
              <a:spcAft>
                <a:spcPts val="0"/>
              </a:spcAft>
              <a:buClr>
                <a:srgbClr val="FF3300"/>
              </a:buClr>
              <a:buSzPts val="2400"/>
              <a:buChar char="–"/>
            </a:pPr>
            <a:r>
              <a:rPr lang="en-US" sz="2400">
                <a:solidFill>
                  <a:srgbClr val="FF3300"/>
                </a:solidFill>
              </a:rPr>
              <a:t>region</a:t>
            </a:r>
            <a:r>
              <a:rPr lang="en-US" sz="2400"/>
              <a:t>: group of connected pixels with similar properties </a:t>
            </a:r>
            <a:endParaRPr/>
          </a:p>
          <a:p>
            <a:pPr indent="-285750" lvl="1" marL="742950" rtl="0" algn="l">
              <a:spcBef>
                <a:spcPts val="480"/>
              </a:spcBef>
              <a:spcAft>
                <a:spcPts val="0"/>
              </a:spcAft>
              <a:buClr>
                <a:srgbClr val="FF3300"/>
              </a:buClr>
              <a:buSzPts val="2400"/>
              <a:buChar char="–"/>
            </a:pPr>
            <a:r>
              <a:rPr lang="en-US" sz="2400">
                <a:solidFill>
                  <a:srgbClr val="FF3300"/>
                </a:solidFill>
              </a:rPr>
              <a:t>properties</a:t>
            </a:r>
            <a:r>
              <a:rPr lang="en-US" sz="2400"/>
              <a:t>: gray levels, colors, textures, motion characteristics (motion vectors), edge continuity …</a:t>
            </a:r>
            <a:endParaRPr/>
          </a:p>
          <a:p>
            <a:pPr indent="-342900" lvl="0" marL="342900" rtl="0" algn="l">
              <a:spcBef>
                <a:spcPts val="560"/>
              </a:spcBef>
              <a:spcAft>
                <a:spcPts val="0"/>
              </a:spcAft>
              <a:buClr>
                <a:schemeClr val="dk1"/>
              </a:buClr>
              <a:buSzPts val="2800"/>
              <a:buChar char="•"/>
            </a:pPr>
            <a:r>
              <a:rPr lang="en-US" sz="2800"/>
              <a:t>There are two approaches to segmentation</a:t>
            </a:r>
            <a:endParaRPr/>
          </a:p>
          <a:p>
            <a:pPr indent="-285750" lvl="1" marL="742950" rtl="0" algn="l">
              <a:spcBef>
                <a:spcPts val="480"/>
              </a:spcBef>
              <a:spcAft>
                <a:spcPts val="0"/>
              </a:spcAft>
              <a:buClr>
                <a:srgbClr val="FF3300"/>
              </a:buClr>
              <a:buSzPts val="2400"/>
              <a:buChar char="–"/>
            </a:pPr>
            <a:r>
              <a:rPr lang="en-US" sz="2400">
                <a:solidFill>
                  <a:srgbClr val="FF3300"/>
                </a:solidFill>
              </a:rPr>
              <a:t>region segmentation</a:t>
            </a:r>
            <a:endParaRPr/>
          </a:p>
          <a:p>
            <a:pPr indent="-285750" lvl="1" marL="742950" rtl="0" algn="l">
              <a:spcBef>
                <a:spcPts val="480"/>
              </a:spcBef>
              <a:spcAft>
                <a:spcPts val="0"/>
              </a:spcAft>
              <a:buClr>
                <a:srgbClr val="FF3300"/>
              </a:buClr>
              <a:buSzPts val="2400"/>
              <a:buChar char="–"/>
            </a:pPr>
            <a:r>
              <a:rPr lang="en-US" sz="2400">
                <a:solidFill>
                  <a:srgbClr val="FF3300"/>
                </a:solidFill>
              </a:rPr>
              <a:t>edge segmentation</a:t>
            </a:r>
            <a:endParaRPr sz="2400">
              <a:solidFill>
                <a:srgbClr val="FF33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Image Segmentation</a:t>
            </a:r>
            <a:endParaRPr/>
          </a:p>
        </p:txBody>
      </p:sp>
      <p:sp>
        <p:nvSpPr>
          <p:cNvPr id="901" name="Google Shape;901;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902" name="Google Shape;902;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Edges and Regions</a:t>
            </a:r>
            <a:endParaRPr/>
          </a:p>
        </p:txBody>
      </p:sp>
      <p:sp>
        <p:nvSpPr>
          <p:cNvPr id="903" name="Google Shape;903;p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ideal images, a region is bounded by a </a:t>
            </a:r>
            <a:r>
              <a:rPr lang="en-US">
                <a:solidFill>
                  <a:srgbClr val="FF3300"/>
                </a:solidFill>
              </a:rPr>
              <a:t>closed contour </a:t>
            </a:r>
            <a:endParaRPr/>
          </a:p>
          <a:p>
            <a:pPr indent="-285750" lvl="1" marL="742950" rtl="0" algn="l">
              <a:spcBef>
                <a:spcPts val="560"/>
              </a:spcBef>
              <a:spcAft>
                <a:spcPts val="0"/>
              </a:spcAft>
              <a:buClr>
                <a:schemeClr val="dk1"/>
              </a:buClr>
              <a:buSzPts val="2800"/>
              <a:buChar char="–"/>
            </a:pPr>
            <a:r>
              <a:rPr lang="en-US"/>
              <a:t>the close contours may be obtained from the regions by </a:t>
            </a:r>
            <a:r>
              <a:rPr lang="en-US">
                <a:solidFill>
                  <a:srgbClr val="FF3300"/>
                </a:solidFill>
              </a:rPr>
              <a:t>edge detection</a:t>
            </a:r>
            <a:endParaRPr/>
          </a:p>
          <a:p>
            <a:pPr indent="-285750" lvl="1" marL="742950" rtl="0" algn="l">
              <a:spcBef>
                <a:spcPts val="560"/>
              </a:spcBef>
              <a:spcAft>
                <a:spcPts val="0"/>
              </a:spcAft>
              <a:buClr>
                <a:schemeClr val="dk1"/>
              </a:buClr>
              <a:buSzPts val="2800"/>
              <a:buChar char="–"/>
            </a:pPr>
            <a:r>
              <a:rPr lang="en-US"/>
              <a:t>the regions may be obtained from the closed contours by </a:t>
            </a:r>
            <a:r>
              <a:rPr lang="en-US">
                <a:solidFill>
                  <a:srgbClr val="FF3300"/>
                </a:solidFill>
              </a:rPr>
              <a:t>boundary-filling</a:t>
            </a:r>
            <a:r>
              <a:rPr lang="en-US"/>
              <a:t> </a:t>
            </a:r>
            <a:endParaRPr/>
          </a:p>
          <a:p>
            <a:pPr indent="-342900" lvl="0" marL="342900" rtl="0" algn="l">
              <a:spcBef>
                <a:spcPts val="640"/>
              </a:spcBef>
              <a:spcAft>
                <a:spcPts val="0"/>
              </a:spcAft>
              <a:buClr>
                <a:schemeClr val="dk1"/>
              </a:buClr>
              <a:buSzPts val="3200"/>
              <a:buChar char="•"/>
            </a:pPr>
            <a:r>
              <a:rPr lang="en-US"/>
              <a:t>In real images, it is rare to obtain regions from contours directly and vice versa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Image Segmentation</a:t>
            </a:r>
            <a:endParaRPr/>
          </a:p>
        </p:txBody>
      </p:sp>
      <p:sp>
        <p:nvSpPr>
          <p:cNvPr id="909" name="Google Shape;909;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910" name="Google Shape;910;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Regions and Objects</a:t>
            </a:r>
            <a:endParaRPr/>
          </a:p>
        </p:txBody>
      </p:sp>
      <p:sp>
        <p:nvSpPr>
          <p:cNvPr id="911" name="Google Shape;911;p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rgbClr val="FF3300"/>
              </a:buClr>
              <a:buSzPts val="2800"/>
              <a:buChar char="•"/>
            </a:pPr>
            <a:r>
              <a:rPr lang="en-US" sz="2800">
                <a:solidFill>
                  <a:srgbClr val="FF3300"/>
                </a:solidFill>
              </a:rPr>
              <a:t>Regions</a:t>
            </a:r>
            <a:r>
              <a:rPr lang="en-US" sz="2800"/>
              <a:t> are important for the interpretation of images because </a:t>
            </a:r>
            <a:r>
              <a:rPr lang="en-US" sz="2800">
                <a:solidFill>
                  <a:srgbClr val="FF3300"/>
                </a:solidFill>
              </a:rPr>
              <a:t>they may correspond to objects</a:t>
            </a:r>
            <a:r>
              <a:rPr lang="en-US" sz="2800"/>
              <a:t> in a scene</a:t>
            </a:r>
            <a:endParaRPr/>
          </a:p>
          <a:p>
            <a:pPr indent="-342900" lvl="0" marL="342900" rtl="0" algn="l">
              <a:lnSpc>
                <a:spcPct val="80000"/>
              </a:lnSpc>
              <a:spcBef>
                <a:spcPts val="560"/>
              </a:spcBef>
              <a:spcAft>
                <a:spcPts val="0"/>
              </a:spcAft>
              <a:buClr>
                <a:schemeClr val="dk1"/>
              </a:buClr>
              <a:buSzPts val="2800"/>
              <a:buChar char="•"/>
            </a:pPr>
            <a:r>
              <a:rPr lang="en-US" sz="2800"/>
              <a:t>An image may contain several objects and </a:t>
            </a:r>
            <a:r>
              <a:rPr lang="en-US" sz="2800">
                <a:solidFill>
                  <a:srgbClr val="FF3300"/>
                </a:solidFill>
              </a:rPr>
              <a:t>each object may contain several regions</a:t>
            </a:r>
            <a:r>
              <a:rPr lang="en-US" sz="2800"/>
              <a:t> corresponding to different parts of an object</a:t>
            </a:r>
            <a:endParaRPr/>
          </a:p>
          <a:p>
            <a:pPr indent="-342900" lvl="0" marL="342900" rtl="0" algn="l">
              <a:lnSpc>
                <a:spcPct val="80000"/>
              </a:lnSpc>
              <a:spcBef>
                <a:spcPts val="560"/>
              </a:spcBef>
              <a:spcAft>
                <a:spcPts val="0"/>
              </a:spcAft>
              <a:buClr>
                <a:schemeClr val="dk1"/>
              </a:buClr>
              <a:buSzPts val="2800"/>
              <a:buChar char="•"/>
            </a:pPr>
            <a:r>
              <a:rPr lang="en-US" sz="2800"/>
              <a:t>Due to a number of factors (noise, bad illumination, 3D world etc.) </a:t>
            </a:r>
            <a:r>
              <a:rPr lang="en-US" sz="2800">
                <a:solidFill>
                  <a:srgbClr val="FF3300"/>
                </a:solidFill>
              </a:rPr>
              <a:t>segmentation is usually not perfect</a:t>
            </a:r>
            <a:endParaRPr/>
          </a:p>
          <a:p>
            <a:pPr indent="-342900" lvl="0" marL="342900" rtl="0" algn="l">
              <a:lnSpc>
                <a:spcPct val="80000"/>
              </a:lnSpc>
              <a:spcBef>
                <a:spcPts val="560"/>
              </a:spcBef>
              <a:spcAft>
                <a:spcPts val="0"/>
              </a:spcAft>
              <a:buClr>
                <a:schemeClr val="dk1"/>
              </a:buClr>
              <a:buSzPts val="2800"/>
              <a:buChar char="•"/>
            </a:pPr>
            <a:r>
              <a:rPr lang="en-US" sz="2800"/>
              <a:t>Image Interpretation requires knowledge specific to objects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Image Segmentation</a:t>
            </a:r>
            <a:endParaRPr/>
          </a:p>
        </p:txBody>
      </p:sp>
      <p:sp>
        <p:nvSpPr>
          <p:cNvPr id="918" name="Google Shape;918;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descr="segm" id="919" name="Google Shape;919;p90"/>
          <p:cNvPicPr preferRelativeResize="0"/>
          <p:nvPr/>
        </p:nvPicPr>
        <p:blipFill rotWithShape="1">
          <a:blip r:embed="rId3">
            <a:alphaModFix/>
          </a:blip>
          <a:srcRect b="0" l="0" r="0" t="0"/>
          <a:stretch/>
        </p:blipFill>
        <p:spPr>
          <a:xfrm>
            <a:off x="2438400" y="990600"/>
            <a:ext cx="3581400" cy="3440113"/>
          </a:xfrm>
          <a:prstGeom prst="rect">
            <a:avLst/>
          </a:prstGeom>
          <a:noFill/>
          <a:ln>
            <a:noFill/>
          </a:ln>
        </p:spPr>
      </p:pic>
      <p:sp>
        <p:nvSpPr>
          <p:cNvPr id="920" name="Google Shape;920;p90"/>
          <p:cNvSpPr txBox="1"/>
          <p:nvPr/>
        </p:nvSpPr>
        <p:spPr>
          <a:xfrm>
            <a:off x="990600" y="4800600"/>
            <a:ext cx="7391400" cy="1066800"/>
          </a:xfrm>
          <a:prstGeom prst="rect">
            <a:avLst/>
          </a:prstGeom>
          <a:noFill/>
          <a:ln>
            <a:noFill/>
          </a:ln>
        </p:spPr>
        <p:txBody>
          <a:bodyPr anchorCtr="0" anchor="t" bIns="45700" lIns="91425" spcFirstLastPara="1" rIns="91425" wrap="square" tIns="45700">
            <a:spAutoFit/>
          </a:bodyPr>
          <a:lstStyle/>
          <a:p>
            <a:pPr indent="-203200" lvl="0" marL="0" marR="0" rtl="0" algn="l">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 Image with many objects</a:t>
            </a:r>
            <a:endParaRPr/>
          </a:p>
          <a:p>
            <a:pPr indent="-203200" lvl="0" marL="0" marR="0" rtl="0" algn="l">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 Each object consists of several regions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926" name="Google Shape;926;p9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Image Segmentation</a:t>
            </a:r>
            <a:endParaRPr/>
          </a:p>
        </p:txBody>
      </p:sp>
      <p:sp>
        <p:nvSpPr>
          <p:cNvPr id="927" name="Google Shape;927;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928" name="Google Shape;928;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Region Segmentation</a:t>
            </a:r>
            <a:endParaRPr/>
          </a:p>
        </p:txBody>
      </p:sp>
      <p:sp>
        <p:nvSpPr>
          <p:cNvPr id="929" name="Google Shape;929;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90000"/>
              </a:lnSpc>
              <a:spcBef>
                <a:spcPts val="0"/>
              </a:spcBef>
              <a:spcAft>
                <a:spcPts val="0"/>
              </a:spcAft>
              <a:buClr>
                <a:schemeClr val="dk1"/>
              </a:buClr>
              <a:buSzPts val="3200"/>
              <a:buNone/>
            </a:pPr>
            <a:r>
              <a:t/>
            </a:r>
            <a:endParaRPr/>
          </a:p>
          <a:p>
            <a:pPr indent="-342900" lvl="0" marL="342900" rtl="0" algn="l">
              <a:lnSpc>
                <a:spcPct val="90000"/>
              </a:lnSpc>
              <a:spcBef>
                <a:spcPts val="640"/>
              </a:spcBef>
              <a:spcAft>
                <a:spcPts val="0"/>
              </a:spcAft>
              <a:buClr>
                <a:srgbClr val="FF3300"/>
              </a:buClr>
              <a:buSzPts val="3200"/>
              <a:buChar char="•"/>
            </a:pPr>
            <a:r>
              <a:rPr lang="en-US">
                <a:solidFill>
                  <a:srgbClr val="FF3300"/>
                </a:solidFill>
              </a:rPr>
              <a:t>Region Segmentation:</a:t>
            </a:r>
            <a:r>
              <a:rPr lang="en-US"/>
              <a:t> the pixels of the same object are grouped together and are marked to indicate that they form a region</a:t>
            </a:r>
            <a:endParaRPr/>
          </a:p>
          <a:p>
            <a:pPr indent="-342900" lvl="0" marL="342900" rtl="0" algn="l">
              <a:lnSpc>
                <a:spcPct val="90000"/>
              </a:lnSpc>
              <a:spcBef>
                <a:spcPts val="640"/>
              </a:spcBef>
              <a:spcAft>
                <a:spcPts val="0"/>
              </a:spcAft>
              <a:buClr>
                <a:srgbClr val="FF3300"/>
              </a:buClr>
              <a:buSzPts val="3200"/>
              <a:buChar char="•"/>
            </a:pPr>
            <a:r>
              <a:rPr lang="en-US">
                <a:solidFill>
                  <a:srgbClr val="FF3300"/>
                </a:solidFill>
              </a:rPr>
              <a:t>Criteria</a:t>
            </a:r>
            <a:r>
              <a:rPr lang="en-US"/>
              <a:t> </a:t>
            </a:r>
            <a:r>
              <a:rPr lang="en-US">
                <a:solidFill>
                  <a:srgbClr val="FF3300"/>
                </a:solidFill>
              </a:rPr>
              <a:t>for region segmentation</a:t>
            </a:r>
            <a:r>
              <a:rPr lang="en-US"/>
              <a:t>: pixels may be assigned to the same region if they have similar intensity values and they are close the one another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935" name="Google Shape;935;p9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Image Segmentation</a:t>
            </a:r>
            <a:endParaRPr/>
          </a:p>
        </p:txBody>
      </p:sp>
      <p:sp>
        <p:nvSpPr>
          <p:cNvPr id="936" name="Google Shape;936;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937" name="Google Shape;937;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Edge Segmentation</a:t>
            </a:r>
            <a:endParaRPr/>
          </a:p>
        </p:txBody>
      </p:sp>
      <p:sp>
        <p:nvSpPr>
          <p:cNvPr id="938" name="Google Shape;938;p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Find all pixels on region boundaries</a:t>
            </a:r>
            <a:endParaRPr/>
          </a:p>
          <a:p>
            <a:pPr indent="-342900" lvl="0" marL="342900" rtl="0" algn="l">
              <a:lnSpc>
                <a:spcPct val="90000"/>
              </a:lnSpc>
              <a:spcBef>
                <a:spcPts val="560"/>
              </a:spcBef>
              <a:spcAft>
                <a:spcPts val="0"/>
              </a:spcAft>
              <a:buClr>
                <a:schemeClr val="dk1"/>
              </a:buClr>
              <a:buSzPts val="2800"/>
              <a:buChar char="•"/>
            </a:pPr>
            <a:r>
              <a:rPr lang="en-US" sz="2800" u="sng">
                <a:solidFill>
                  <a:schemeClr val="hlink"/>
                </a:solidFill>
                <a:hlinkClick r:id="rId3"/>
              </a:rPr>
              <a:t>Canny Operator</a:t>
            </a:r>
            <a:endParaRPr sz="2800"/>
          </a:p>
          <a:p>
            <a:pPr indent="-285750" lvl="1" marL="742950" rtl="0" algn="l">
              <a:lnSpc>
                <a:spcPct val="90000"/>
              </a:lnSpc>
              <a:spcBef>
                <a:spcPts val="480"/>
              </a:spcBef>
              <a:spcAft>
                <a:spcPts val="0"/>
              </a:spcAft>
              <a:buClr>
                <a:schemeClr val="dk1"/>
              </a:buClr>
              <a:buSzPts val="2400"/>
              <a:buChar char="–"/>
            </a:pPr>
            <a:r>
              <a:rPr lang="en-US" sz="2400"/>
              <a:t>apply Gaussian smoothing</a:t>
            </a:r>
            <a:endParaRPr/>
          </a:p>
          <a:p>
            <a:pPr indent="-285750" lvl="1" marL="742950" rtl="0" algn="l">
              <a:lnSpc>
                <a:spcPct val="90000"/>
              </a:lnSpc>
              <a:spcBef>
                <a:spcPts val="480"/>
              </a:spcBef>
              <a:spcAft>
                <a:spcPts val="0"/>
              </a:spcAft>
              <a:buClr>
                <a:schemeClr val="dk1"/>
              </a:buClr>
              <a:buSzPts val="2400"/>
              <a:buChar char="–"/>
            </a:pPr>
            <a:r>
              <a:rPr lang="en-US" sz="2400"/>
              <a:t>apply edge detection </a:t>
            </a:r>
            <a:endParaRPr/>
          </a:p>
          <a:p>
            <a:pPr indent="-285750" lvl="1" marL="742950" rtl="0" algn="l">
              <a:lnSpc>
                <a:spcPct val="90000"/>
              </a:lnSpc>
              <a:spcBef>
                <a:spcPts val="480"/>
              </a:spcBef>
              <a:spcAft>
                <a:spcPts val="0"/>
              </a:spcAft>
              <a:buClr>
                <a:schemeClr val="dk1"/>
              </a:buClr>
              <a:buSzPts val="2400"/>
              <a:buChar char="–"/>
            </a:pPr>
            <a:r>
              <a:rPr lang="en-US" sz="2400"/>
              <a:t>remove false edges (e.g., noise)</a:t>
            </a:r>
            <a:endParaRPr/>
          </a:p>
          <a:p>
            <a:pPr indent="-285750" lvl="1" marL="742950" rtl="0" algn="l">
              <a:lnSpc>
                <a:spcPct val="90000"/>
              </a:lnSpc>
              <a:spcBef>
                <a:spcPts val="480"/>
              </a:spcBef>
              <a:spcAft>
                <a:spcPts val="0"/>
              </a:spcAft>
              <a:buClr>
                <a:schemeClr val="dk1"/>
              </a:buClr>
              <a:buSzPts val="2400"/>
              <a:buChar char="–"/>
            </a:pPr>
            <a:r>
              <a:rPr lang="en-US" sz="2400"/>
              <a:t>thin the edge </a:t>
            </a:r>
            <a:r>
              <a:rPr i="1" lang="en-US" sz="2400">
                <a:solidFill>
                  <a:srgbClr val="FF3300"/>
                </a:solidFill>
              </a:rPr>
              <a:t>🡪</a:t>
            </a:r>
            <a:r>
              <a:rPr lang="en-US" sz="2400"/>
              <a:t> boundary is 1 pixel wide</a:t>
            </a:r>
            <a:endParaRPr/>
          </a:p>
          <a:p>
            <a:pPr indent="-285750" lvl="1" marL="742950" rtl="0" algn="l">
              <a:lnSpc>
                <a:spcPct val="90000"/>
              </a:lnSpc>
              <a:spcBef>
                <a:spcPts val="480"/>
              </a:spcBef>
              <a:spcAft>
                <a:spcPts val="0"/>
              </a:spcAft>
              <a:buClr>
                <a:schemeClr val="dk1"/>
              </a:buClr>
              <a:buSzPts val="2400"/>
              <a:buChar char="–"/>
            </a:pPr>
            <a:r>
              <a:rPr lang="en-US" sz="2400"/>
              <a:t>fill the gaps  </a:t>
            </a:r>
            <a:r>
              <a:rPr b="1" i="1" lang="en-US" sz="2400">
                <a:solidFill>
                  <a:srgbClr val="FF3300"/>
                </a:solidFill>
              </a:rPr>
              <a:t>🡪 </a:t>
            </a:r>
            <a:r>
              <a:rPr lang="en-US" sz="2400"/>
              <a:t>recover missing edges</a:t>
            </a:r>
            <a:endParaRPr/>
          </a:p>
          <a:p>
            <a:pPr indent="-285750" lvl="1" marL="742950" rtl="0" algn="l">
              <a:lnSpc>
                <a:spcPct val="90000"/>
              </a:lnSpc>
              <a:spcBef>
                <a:spcPts val="480"/>
              </a:spcBef>
              <a:spcAft>
                <a:spcPts val="0"/>
              </a:spcAft>
              <a:buClr>
                <a:schemeClr val="dk1"/>
              </a:buClr>
              <a:buSzPts val="2400"/>
              <a:buChar char="–"/>
            </a:pPr>
            <a:r>
              <a:rPr lang="en-US" sz="2400"/>
              <a:t>put boundary pixels in order </a:t>
            </a:r>
            <a:r>
              <a:rPr i="1" lang="en-US" sz="2400">
                <a:solidFill>
                  <a:srgbClr val="FF3300"/>
                </a:solidFill>
              </a:rPr>
              <a:t>🡪</a:t>
            </a:r>
            <a:r>
              <a:rPr lang="en-US" sz="2400"/>
              <a:t> all pixels in a list </a:t>
            </a:r>
            <a:endParaRPr/>
          </a:p>
          <a:p>
            <a:pPr indent="-342900" lvl="0" marL="342900" rtl="0" algn="l">
              <a:lnSpc>
                <a:spcPct val="90000"/>
              </a:lnSpc>
              <a:spcBef>
                <a:spcPts val="560"/>
              </a:spcBef>
              <a:spcAft>
                <a:spcPts val="0"/>
              </a:spcAft>
              <a:buClr>
                <a:schemeClr val="dk1"/>
              </a:buClr>
              <a:buSzPts val="2800"/>
              <a:buChar char="•"/>
            </a:pPr>
            <a:r>
              <a:rPr lang="en-US" sz="2800"/>
              <a:t>Ideally </a:t>
            </a:r>
            <a:r>
              <a:rPr lang="en-US" sz="2800">
                <a:solidFill>
                  <a:srgbClr val="FF3300"/>
                </a:solidFill>
              </a:rPr>
              <a:t>closed boundaries</a:t>
            </a:r>
            <a:endParaRPr sz="2800">
              <a:solidFill>
                <a:srgbClr val="FF33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21"/>
          <p:cNvSpPr txBox="1"/>
          <p:nvPr>
            <p:ph type="title"/>
          </p:nvPr>
        </p:nvSpPr>
        <p:spPr>
          <a:xfrm>
            <a:off x="609600" y="569913"/>
            <a:ext cx="7772400" cy="6127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Challenges in data collection</a:t>
            </a:r>
            <a:endParaRPr/>
          </a:p>
        </p:txBody>
      </p:sp>
      <p:sp>
        <p:nvSpPr>
          <p:cNvPr descr="Rectangle: Click to edit Master text styles&#10;Second level&#10;Third level&#10;Fourth level&#10;Fifth level" id="144" name="Google Shape;144;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biometric feature may change</a:t>
            </a:r>
            <a:endParaRPr/>
          </a:p>
          <a:p>
            <a:pPr indent="-342900" lvl="0" marL="342900" rtl="0" algn="l">
              <a:spcBef>
                <a:spcPts val="640"/>
              </a:spcBef>
              <a:spcAft>
                <a:spcPts val="0"/>
              </a:spcAft>
              <a:buClr>
                <a:schemeClr val="dk1"/>
              </a:buClr>
              <a:buSzPts val="3200"/>
              <a:buChar char="•"/>
            </a:pPr>
            <a:r>
              <a:rPr lang="en-US"/>
              <a:t>The presentation of the biometric feature at the sensor may change</a:t>
            </a:r>
            <a:endParaRPr/>
          </a:p>
          <a:p>
            <a:pPr indent="-342900" lvl="0" marL="342900" rtl="0" algn="l">
              <a:spcBef>
                <a:spcPts val="640"/>
              </a:spcBef>
              <a:spcAft>
                <a:spcPts val="0"/>
              </a:spcAft>
              <a:buClr>
                <a:schemeClr val="dk1"/>
              </a:buClr>
              <a:buSzPts val="3200"/>
              <a:buChar char="•"/>
            </a:pPr>
            <a:r>
              <a:rPr lang="en-US"/>
              <a:t>The performance of the sensor itself may change</a:t>
            </a:r>
            <a:endParaRPr/>
          </a:p>
          <a:p>
            <a:pPr indent="-342900" lvl="0" marL="342900" rtl="0" algn="l">
              <a:spcBef>
                <a:spcPts val="640"/>
              </a:spcBef>
              <a:spcAft>
                <a:spcPts val="0"/>
              </a:spcAft>
              <a:buClr>
                <a:schemeClr val="dk1"/>
              </a:buClr>
              <a:buSzPts val="3200"/>
              <a:buChar char="•"/>
            </a:pPr>
            <a:r>
              <a:rPr lang="en-US"/>
              <a:t>The surrounding environmental conditions may change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Edge detection(sobel,prewit,robert,log)</a:t>
            </a:r>
            <a:endParaRPr/>
          </a:p>
        </p:txBody>
      </p:sp>
      <p:sp>
        <p:nvSpPr>
          <p:cNvPr id="944" name="Google Shape;944;p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edge detection comes under the segmentation</a:t>
            </a:r>
            <a:endParaRPr/>
          </a:p>
          <a:p>
            <a:pPr indent="-342900" lvl="0" marL="342900" rtl="0" algn="l">
              <a:spcBef>
                <a:spcPts val="640"/>
              </a:spcBef>
              <a:spcAft>
                <a:spcPts val="0"/>
              </a:spcAft>
              <a:buClr>
                <a:schemeClr val="dk1"/>
              </a:buClr>
              <a:buSzPts val="3200"/>
              <a:buChar char="•"/>
            </a:pPr>
            <a:r>
              <a:rPr lang="en-US"/>
              <a:t>Refer all edge detection from unit 1</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Pattern Reccognition</a:t>
            </a:r>
            <a:endParaRPr/>
          </a:p>
        </p:txBody>
      </p:sp>
      <p:pic>
        <p:nvPicPr>
          <p:cNvPr descr="F:\July 2020 -Dec 2020\biometrics\images\unit 2 images\PATTERN RECOGNITION NEW.PNG" id="950" name="Google Shape;950;p94"/>
          <p:cNvPicPr preferRelativeResize="0"/>
          <p:nvPr>
            <p:ph idx="1" type="body"/>
          </p:nvPr>
        </p:nvPicPr>
        <p:blipFill rotWithShape="1">
          <a:blip r:embed="rId3">
            <a:alphaModFix/>
          </a:blip>
          <a:srcRect b="0" l="0" r="0" t="0"/>
          <a:stretch/>
        </p:blipFill>
        <p:spPr>
          <a:xfrm>
            <a:off x="1704575" y="1700808"/>
            <a:ext cx="5734850" cy="296258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Pattern classification and Extraction</a:t>
            </a:r>
            <a:endParaRPr/>
          </a:p>
        </p:txBody>
      </p:sp>
      <p:pic>
        <p:nvPicPr>
          <p:cNvPr descr="F:\July 2020 -Dec 2020\biometrics\images\unit 2 images\pattern recognition.PNG" id="956" name="Google Shape;956;p95"/>
          <p:cNvPicPr preferRelativeResize="0"/>
          <p:nvPr>
            <p:ph idx="1" type="body"/>
          </p:nvPr>
        </p:nvPicPr>
        <p:blipFill rotWithShape="1">
          <a:blip r:embed="rId3">
            <a:alphaModFix/>
          </a:blip>
          <a:srcRect b="0" l="0" r="0" t="0"/>
          <a:stretch/>
        </p:blipFill>
        <p:spPr>
          <a:xfrm>
            <a:off x="827584" y="1628800"/>
            <a:ext cx="8064896" cy="460851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a:t>
            </a:r>
            <a:endParaRPr/>
          </a:p>
        </p:txBody>
      </p:sp>
      <p:pic>
        <p:nvPicPr>
          <p:cNvPr descr="F:\July 2020 -Dec 2020\biometrics\images\unit 2 images\EXAMPLE OF CLASSIFICATION.PNG" id="962" name="Google Shape;962;p96"/>
          <p:cNvPicPr preferRelativeResize="0"/>
          <p:nvPr>
            <p:ph idx="1" type="body"/>
          </p:nvPr>
        </p:nvPicPr>
        <p:blipFill rotWithShape="1">
          <a:blip r:embed="rId3">
            <a:alphaModFix/>
          </a:blip>
          <a:srcRect b="0" l="0" r="0" t="0"/>
          <a:stretch/>
        </p:blipFill>
        <p:spPr>
          <a:xfrm>
            <a:off x="1780785" y="2729548"/>
            <a:ext cx="5582429" cy="226726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a:t>
            </a:r>
            <a:endParaRPr/>
          </a:p>
        </p:txBody>
      </p:sp>
      <p:pic>
        <p:nvPicPr>
          <p:cNvPr descr="F:\July 2020 -Dec 2020\biometrics\images\unit 2 images\FISH EXAMPLE.PNG" id="968" name="Google Shape;968;p97"/>
          <p:cNvPicPr preferRelativeResize="0"/>
          <p:nvPr>
            <p:ph idx="1" type="body"/>
          </p:nvPr>
        </p:nvPicPr>
        <p:blipFill rotWithShape="1">
          <a:blip r:embed="rId3">
            <a:alphaModFix/>
          </a:blip>
          <a:srcRect b="0" l="0" r="0" t="0"/>
          <a:stretch/>
        </p:blipFill>
        <p:spPr>
          <a:xfrm>
            <a:off x="1723627" y="2262758"/>
            <a:ext cx="5696745" cy="320084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Feature </a:t>
            </a:r>
            <a:endParaRPr/>
          </a:p>
        </p:txBody>
      </p:sp>
      <p:sp>
        <p:nvSpPr>
          <p:cNvPr id="974" name="Google Shape;974;p9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Length of the fish is poor feature</a:t>
            </a:r>
            <a:endParaRPr/>
          </a:p>
          <a:p>
            <a:pPr indent="-342900" lvl="0" marL="342900" rtl="0" algn="l">
              <a:spcBef>
                <a:spcPts val="640"/>
              </a:spcBef>
              <a:spcAft>
                <a:spcPts val="0"/>
              </a:spcAft>
              <a:buClr>
                <a:schemeClr val="dk1"/>
              </a:buClr>
              <a:buSzPts val="3200"/>
              <a:buChar char="•"/>
            </a:pPr>
            <a:r>
              <a:rPr lang="en-US"/>
              <a:t>Width and ligtness is the feature extracted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Steps in making decision </a:t>
            </a:r>
            <a:endParaRPr/>
          </a:p>
        </p:txBody>
      </p:sp>
      <p:pic>
        <p:nvPicPr>
          <p:cNvPr descr="F:\July 2020 -Dec 2020\biometrics\images\unit 2 images\classification.PNG" id="980" name="Google Shape;980;p99"/>
          <p:cNvPicPr preferRelativeResize="0"/>
          <p:nvPr>
            <p:ph idx="1" type="body"/>
          </p:nvPr>
        </p:nvPicPr>
        <p:blipFill rotWithShape="1">
          <a:blip r:embed="rId3">
            <a:alphaModFix/>
          </a:blip>
          <a:srcRect b="0" l="0" r="0" t="0"/>
          <a:stretch/>
        </p:blipFill>
        <p:spPr>
          <a:xfrm>
            <a:off x="755577" y="1700808"/>
            <a:ext cx="5535926" cy="482453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Sensing</a:t>
            </a:r>
            <a:br>
              <a:rPr b="1" lang="en-US"/>
            </a:br>
            <a:endParaRPr/>
          </a:p>
        </p:txBody>
      </p:sp>
      <p:sp>
        <p:nvSpPr>
          <p:cNvPr id="986" name="Google Shape;986;p1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input to a pattern recognition system is often some kind of a transducer, such as a camera or a microphone array. </a:t>
            </a:r>
            <a:endParaRPr/>
          </a:p>
          <a:p>
            <a:pPr indent="-342900" lvl="0" marL="342900" rtl="0" algn="l">
              <a:spcBef>
                <a:spcPts val="640"/>
              </a:spcBef>
              <a:spcAft>
                <a:spcPts val="0"/>
              </a:spcAft>
              <a:buClr>
                <a:schemeClr val="dk1"/>
              </a:buClr>
              <a:buSzPts val="3200"/>
              <a:buChar char="•"/>
            </a:pPr>
            <a:r>
              <a:rPr lang="en-US"/>
              <a:t>The difficulty of the problem may well depend on the characteristics and limitations of the transducer- its bandwidth, resolution, sensitivity, distortion, signal-to-noise ratio, latency, etc.</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 Segmentation and Grouping</a:t>
            </a:r>
            <a:br>
              <a:rPr b="1" lang="en-US"/>
            </a:br>
            <a:endParaRPr/>
          </a:p>
        </p:txBody>
      </p:sp>
      <p:sp>
        <p:nvSpPr>
          <p:cNvPr id="992" name="Google Shape;992;p1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Segmentation is one of the deepest problems in pattern recognition. Closely related to the problem of segmentation is the problem of recognizing or grouping together the various pans of a composite object.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Feature Extraction</a:t>
            </a:r>
            <a:br>
              <a:rPr b="1" lang="en-US"/>
            </a:br>
            <a:endParaRPr/>
          </a:p>
        </p:txBody>
      </p:sp>
      <p:sp>
        <p:nvSpPr>
          <p:cNvPr id="998" name="Google Shape;998;p10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traditional goal of the feature extractor is to characterize an object to be recognized by measurements whose values are very similar for objects in the same category, and very different for objects in different categories. </a:t>
            </a:r>
            <a:endParaRPr/>
          </a:p>
          <a:p>
            <a:pPr indent="-342900" lvl="0" marL="342900" rtl="0" algn="l">
              <a:spcBef>
                <a:spcPts val="640"/>
              </a:spcBef>
              <a:spcAft>
                <a:spcPts val="0"/>
              </a:spcAft>
              <a:buClr>
                <a:schemeClr val="dk1"/>
              </a:buClr>
              <a:buSzPts val="3200"/>
              <a:buChar char="•"/>
            </a:pPr>
            <a:r>
              <a:rPr lang="en-US"/>
              <a:t>This leads to the idea of seeking distinguishing features that are invariant to irrelevant transformations of the input.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VARIOUS  biometric SENSORS</a:t>
            </a:r>
            <a:endParaRPr/>
          </a:p>
        </p:txBody>
      </p:sp>
      <p:sp>
        <p:nvSpPr>
          <p:cNvPr id="150" name="Google Shape;150;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Capacitive Sensors</a:t>
            </a:r>
            <a:endParaRPr/>
          </a:p>
          <a:p>
            <a:pPr indent="-342900" lvl="0" marL="342900" rtl="0" algn="l">
              <a:spcBef>
                <a:spcPts val="496"/>
              </a:spcBef>
              <a:spcAft>
                <a:spcPts val="0"/>
              </a:spcAft>
              <a:buClr>
                <a:schemeClr val="dk1"/>
              </a:buClr>
              <a:buSzPct val="100000"/>
              <a:buChar char="•"/>
            </a:pPr>
            <a:r>
              <a:rPr lang="en-US"/>
              <a:t>Optical Sensors</a:t>
            </a:r>
            <a:endParaRPr/>
          </a:p>
          <a:p>
            <a:pPr indent="-342900" lvl="0" marL="342900" rtl="0" algn="l">
              <a:spcBef>
                <a:spcPts val="496"/>
              </a:spcBef>
              <a:spcAft>
                <a:spcPts val="0"/>
              </a:spcAft>
              <a:buClr>
                <a:schemeClr val="dk1"/>
              </a:buClr>
              <a:buSzPct val="100000"/>
              <a:buChar char="•"/>
            </a:pPr>
            <a:r>
              <a:rPr lang="en-US"/>
              <a:t>Ultrasonic Sensors</a:t>
            </a:r>
            <a:endParaRPr/>
          </a:p>
          <a:p>
            <a:pPr indent="-342900" lvl="0" marL="342900" rtl="0" algn="l">
              <a:spcBef>
                <a:spcPts val="496"/>
              </a:spcBef>
              <a:spcAft>
                <a:spcPts val="0"/>
              </a:spcAft>
              <a:buClr>
                <a:schemeClr val="dk1"/>
              </a:buClr>
              <a:buSzPct val="100000"/>
              <a:buChar char="•"/>
            </a:pPr>
            <a:r>
              <a:rPr lang="en-US"/>
              <a:t>RF Sensors</a:t>
            </a:r>
            <a:endParaRPr/>
          </a:p>
          <a:p>
            <a:pPr indent="-342900" lvl="0" marL="342900" rtl="0" algn="l">
              <a:spcBef>
                <a:spcPts val="496"/>
              </a:spcBef>
              <a:spcAft>
                <a:spcPts val="0"/>
              </a:spcAft>
              <a:buClr>
                <a:schemeClr val="dk1"/>
              </a:buClr>
              <a:buSzPct val="100000"/>
              <a:buChar char="•"/>
            </a:pPr>
            <a:r>
              <a:rPr lang="en-US"/>
              <a:t>Thermal Sensors</a:t>
            </a:r>
            <a:endParaRPr/>
          </a:p>
          <a:p>
            <a:pPr indent="-342900" lvl="0" marL="342900" rtl="0" algn="l">
              <a:spcBef>
                <a:spcPts val="496"/>
              </a:spcBef>
              <a:spcAft>
                <a:spcPts val="0"/>
              </a:spcAft>
              <a:buClr>
                <a:schemeClr val="dk1"/>
              </a:buClr>
              <a:buSzPct val="100000"/>
              <a:buChar char="•"/>
            </a:pPr>
            <a:r>
              <a:rPr lang="en-US"/>
              <a:t>Pressure Sensors</a:t>
            </a:r>
            <a:endParaRPr/>
          </a:p>
          <a:p>
            <a:pPr indent="-342900" lvl="0" marL="342900" rtl="0" algn="l">
              <a:spcBef>
                <a:spcPts val="496"/>
              </a:spcBef>
              <a:spcAft>
                <a:spcPts val="0"/>
              </a:spcAft>
              <a:buClr>
                <a:schemeClr val="dk1"/>
              </a:buClr>
              <a:buSzPct val="100000"/>
              <a:buChar char="•"/>
            </a:pPr>
            <a:r>
              <a:rPr lang="en-US"/>
              <a:t>Facial Biometric Sensor. After capturing a facial image, using either normal camera for visible light capture or IR camera for heat patterns, the image is processed and extracted for facial biometrics.</a:t>
            </a:r>
            <a:endParaRPr/>
          </a:p>
          <a:p>
            <a:pPr indent="-342900" lvl="0" marL="342900" rtl="0" algn="l">
              <a:spcBef>
                <a:spcPts val="496"/>
              </a:spcBef>
              <a:spcAft>
                <a:spcPts val="0"/>
              </a:spcAft>
              <a:buClr>
                <a:schemeClr val="dk1"/>
              </a:buClr>
              <a:buSzPct val="100000"/>
              <a:buChar char="•"/>
            </a:pPr>
            <a:r>
              <a:rPr lang="en-US"/>
              <a:t> Iris Scanner is the device that is used for capturing iris patterns in a video-based image acquisition process.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Classification</a:t>
            </a:r>
            <a:br>
              <a:rPr b="1" lang="en-US"/>
            </a:br>
            <a:endParaRPr/>
          </a:p>
        </p:txBody>
      </p:sp>
      <p:sp>
        <p:nvSpPr>
          <p:cNvPr id="1004" name="Google Shape;1004;p1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The task of the classifier component proper of a full system is to use the feature vector provided by the feature extractor to assign the object to a category. </a:t>
            </a:r>
            <a:endParaRPr/>
          </a:p>
          <a:p>
            <a:pPr indent="-342900" lvl="0" marL="342900" rtl="0" algn="l">
              <a:spcBef>
                <a:spcPts val="544"/>
              </a:spcBef>
              <a:spcAft>
                <a:spcPts val="0"/>
              </a:spcAft>
              <a:buClr>
                <a:schemeClr val="dk1"/>
              </a:buClr>
              <a:buSzPct val="100000"/>
              <a:buChar char="•"/>
            </a:pPr>
            <a:r>
              <a:rPr lang="en-US"/>
              <a:t>Because perfect classification performance is often impossible, a more general task is to determine the probability for each of the possible categories. </a:t>
            </a:r>
            <a:endParaRPr/>
          </a:p>
          <a:p>
            <a:pPr indent="-342900" lvl="0" marL="342900" rtl="0" algn="l">
              <a:spcBef>
                <a:spcPts val="544"/>
              </a:spcBef>
              <a:spcAft>
                <a:spcPts val="0"/>
              </a:spcAft>
              <a:buClr>
                <a:schemeClr val="dk1"/>
              </a:buClr>
              <a:buSzPct val="100000"/>
              <a:buChar char="•"/>
            </a:pPr>
            <a:r>
              <a:rPr lang="en-US"/>
              <a:t>The abstraction provided by the feature-vector representation of the input data enables the development of a largely domain-independent theory of classification.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 Post Processing</a:t>
            </a:r>
            <a:br>
              <a:rPr b="1" lang="en-US"/>
            </a:br>
            <a:endParaRPr/>
          </a:p>
        </p:txBody>
      </p:sp>
      <p:sp>
        <p:nvSpPr>
          <p:cNvPr id="1010" name="Google Shape;1010;p10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post-processor uses the output of the classifier to decide on the recommended action.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Learning and adaption for classification</a:t>
            </a:r>
            <a:endParaRPr/>
          </a:p>
        </p:txBody>
      </p:sp>
      <p:pic>
        <p:nvPicPr>
          <p:cNvPr descr="F:\July 2020 -Dec 2020\biometrics\images\unit 2 images\learniing.PNG" id="1016" name="Google Shape;1016;p105"/>
          <p:cNvPicPr preferRelativeResize="0"/>
          <p:nvPr>
            <p:ph idx="1" type="body"/>
          </p:nvPr>
        </p:nvPicPr>
        <p:blipFill rotWithShape="1">
          <a:blip r:embed="rId3">
            <a:alphaModFix/>
          </a:blip>
          <a:srcRect b="0" l="0" r="0" t="0"/>
          <a:stretch/>
        </p:blipFill>
        <p:spPr>
          <a:xfrm>
            <a:off x="899592" y="1844824"/>
            <a:ext cx="7512887" cy="446449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Steps of Pattern recognition process</a:t>
            </a:r>
            <a:endParaRPr/>
          </a:p>
        </p:txBody>
      </p:sp>
      <p:pic>
        <p:nvPicPr>
          <p:cNvPr descr="F:\July 2020 -Dec 2020\biometrics\images\unit 2 images\classification model.PNG" id="1022" name="Google Shape;1022;p106"/>
          <p:cNvPicPr preferRelativeResize="0"/>
          <p:nvPr>
            <p:ph idx="1" type="body"/>
          </p:nvPr>
        </p:nvPicPr>
        <p:blipFill rotWithShape="1">
          <a:blip r:embed="rId3">
            <a:alphaModFix/>
          </a:blip>
          <a:srcRect b="0" l="0" r="0" t="0"/>
          <a:stretch/>
        </p:blipFill>
        <p:spPr>
          <a:xfrm>
            <a:off x="1475656" y="1556792"/>
            <a:ext cx="6336703" cy="530120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Fingerprint</a:t>
            </a:r>
            <a:endParaRPr/>
          </a:p>
        </p:txBody>
      </p:sp>
      <p:sp>
        <p:nvSpPr>
          <p:cNvPr id="1028" name="Google Shape;1028;p10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i="1" lang="en-US"/>
              <a:t>Fingerprint  Recognition and acquisition</a:t>
            </a:r>
            <a:endParaRPr/>
          </a:p>
          <a:p>
            <a:pPr indent="-342900" lvl="0" marL="342900" rtl="0" algn="l">
              <a:spcBef>
                <a:spcPts val="640"/>
              </a:spcBef>
              <a:spcAft>
                <a:spcPts val="0"/>
              </a:spcAft>
              <a:buClr>
                <a:schemeClr val="dk1"/>
              </a:buClr>
              <a:buSzPts val="3200"/>
              <a:buChar char="•"/>
            </a:pPr>
            <a:r>
              <a:rPr i="1" lang="en-US"/>
              <a:t>Fingerprint features, matching and synthesis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Fingerprint</a:t>
            </a:r>
            <a:endParaRPr/>
          </a:p>
        </p:txBody>
      </p:sp>
      <p:pic>
        <p:nvPicPr>
          <p:cNvPr descr="F:\July 2020 -Dec 2020\biometrics\images\unit 2 images\fingerprint.PNG" id="1034" name="Google Shape;1034;p108"/>
          <p:cNvPicPr preferRelativeResize="0"/>
          <p:nvPr>
            <p:ph idx="1" type="body"/>
          </p:nvPr>
        </p:nvPicPr>
        <p:blipFill rotWithShape="1">
          <a:blip r:embed="rId3">
            <a:alphaModFix/>
          </a:blip>
          <a:srcRect b="0" l="0" r="0" t="0"/>
          <a:stretch/>
        </p:blipFill>
        <p:spPr>
          <a:xfrm>
            <a:off x="1115616" y="1340768"/>
            <a:ext cx="6768752" cy="489654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09"/>
          <p:cNvSpPr txBox="1"/>
          <p:nvPr>
            <p:ph idx="12" type="sldNum"/>
          </p:nvPr>
        </p:nvSpPr>
        <p:spPr>
          <a:xfrm>
            <a:off x="6553200" y="6243638"/>
            <a:ext cx="21336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0" name="Google Shape;1040;p109"/>
          <p:cNvSpPr txBox="1"/>
          <p:nvPr>
            <p:ph type="title"/>
          </p:nvPr>
        </p:nvSpPr>
        <p:spPr>
          <a:xfrm>
            <a:off x="457200" y="277813"/>
            <a:ext cx="8229600" cy="11398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Introduction</a:t>
            </a:r>
            <a:endParaRPr/>
          </a:p>
        </p:txBody>
      </p:sp>
      <p:sp>
        <p:nvSpPr>
          <p:cNvPr id="1041" name="Google Shape;1041;p109"/>
          <p:cNvSpPr txBox="1"/>
          <p:nvPr>
            <p:ph idx="1" type="body"/>
          </p:nvPr>
        </p:nvSpPr>
        <p:spPr>
          <a:xfrm>
            <a:off x="457200" y="1600200"/>
            <a:ext cx="3276600" cy="45307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Font typeface="Noto Sans Symbols"/>
              <a:buNone/>
            </a:pPr>
            <a:r>
              <a:rPr b="1" lang="en-US" sz="2800"/>
              <a:t>Fingerprint</a:t>
            </a:r>
            <a:endParaRPr/>
          </a:p>
          <a:p>
            <a:pPr indent="-342900" lvl="0" marL="342900" rtl="0" algn="l">
              <a:spcBef>
                <a:spcPts val="480"/>
              </a:spcBef>
              <a:spcAft>
                <a:spcPts val="0"/>
              </a:spcAft>
              <a:buClr>
                <a:schemeClr val="dk1"/>
              </a:buClr>
              <a:buSzPts val="2400"/>
              <a:buFont typeface="Noto Sans Symbols"/>
              <a:buNone/>
            </a:pPr>
            <a:r>
              <a:rPr lang="en-US" sz="2400"/>
              <a:t>	Interleaved ridges and valleys</a:t>
            </a:r>
            <a:endParaRPr/>
          </a:p>
          <a:p>
            <a:pPr indent="-342900" lvl="0" marL="342900" rtl="0" algn="l">
              <a:spcBef>
                <a:spcPts val="480"/>
              </a:spcBef>
              <a:spcAft>
                <a:spcPts val="0"/>
              </a:spcAft>
              <a:buClr>
                <a:schemeClr val="dk1"/>
              </a:buClr>
              <a:buSzPts val="2400"/>
              <a:buFont typeface="Noto Sans Symbols"/>
              <a:buNone/>
            </a:pPr>
            <a:r>
              <a:rPr lang="en-US" sz="2400"/>
              <a:t>	Ridge width: 100μm-300 μm</a:t>
            </a:r>
            <a:endParaRPr/>
          </a:p>
          <a:p>
            <a:pPr indent="-342900" lvl="0" marL="342900" rtl="0" algn="l">
              <a:spcBef>
                <a:spcPts val="480"/>
              </a:spcBef>
              <a:spcAft>
                <a:spcPts val="0"/>
              </a:spcAft>
              <a:buClr>
                <a:schemeClr val="dk1"/>
              </a:buClr>
              <a:buSzPts val="2400"/>
              <a:buFont typeface="Noto Sans Symbols"/>
              <a:buNone/>
            </a:pPr>
            <a:r>
              <a:rPr lang="en-US" sz="2400"/>
              <a:t>	Ridge-valley cycle: 500 μm</a:t>
            </a:r>
            <a:endParaRPr/>
          </a:p>
        </p:txBody>
      </p:sp>
      <p:pic>
        <p:nvPicPr>
          <p:cNvPr descr="figure3_1" id="1042" name="Google Shape;1042;p109"/>
          <p:cNvPicPr preferRelativeResize="0"/>
          <p:nvPr>
            <p:ph idx="2" type="body"/>
          </p:nvPr>
        </p:nvPicPr>
        <p:blipFill rotWithShape="1">
          <a:blip r:embed="rId3">
            <a:alphaModFix/>
          </a:blip>
          <a:srcRect b="0" l="0" r="0" t="0"/>
          <a:stretch/>
        </p:blipFill>
        <p:spPr>
          <a:xfrm>
            <a:off x="3429000" y="1752600"/>
            <a:ext cx="5410200" cy="35528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Ride ending and bifurication</a:t>
            </a:r>
            <a:endParaRPr/>
          </a:p>
        </p:txBody>
      </p:sp>
      <p:pic>
        <p:nvPicPr>
          <p:cNvPr descr="F:\July 2020 -Dec 2020\biometrics\images\unit 2 images\2.PNG" id="1048" name="Google Shape;1048;p110"/>
          <p:cNvPicPr preferRelativeResize="0"/>
          <p:nvPr>
            <p:ph idx="1" type="body"/>
          </p:nvPr>
        </p:nvPicPr>
        <p:blipFill rotWithShape="1">
          <a:blip r:embed="rId3">
            <a:alphaModFix/>
          </a:blip>
          <a:srcRect b="0" l="0" r="0" t="0"/>
          <a:stretch/>
        </p:blipFill>
        <p:spPr>
          <a:xfrm>
            <a:off x="971600" y="2119863"/>
            <a:ext cx="6984776" cy="348663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Cont..</a:t>
            </a:r>
            <a:endParaRPr/>
          </a:p>
        </p:txBody>
      </p:sp>
      <p:pic>
        <p:nvPicPr>
          <p:cNvPr descr="F:\July 2020 -Dec 2020\biometrics\images\unit 2 images\ridge and valley.PNG" id="1054" name="Google Shape;1054;p111"/>
          <p:cNvPicPr preferRelativeResize="0"/>
          <p:nvPr>
            <p:ph idx="1" type="body"/>
          </p:nvPr>
        </p:nvPicPr>
        <p:blipFill rotWithShape="1">
          <a:blip r:embed="rId3">
            <a:alphaModFix/>
          </a:blip>
          <a:srcRect b="0" l="0" r="0" t="0"/>
          <a:stretch/>
        </p:blipFill>
        <p:spPr>
          <a:xfrm>
            <a:off x="611560" y="2048415"/>
            <a:ext cx="5976664" cy="362953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Fingerprint recognition</a:t>
            </a:r>
            <a:endParaRPr/>
          </a:p>
        </p:txBody>
      </p:sp>
      <p:pic>
        <p:nvPicPr>
          <p:cNvPr descr="F:\July 2020 -Dec 2020\biometrics\images\unit 2 images\fingerprint recognition.PNG" id="1060" name="Google Shape;1060;p112"/>
          <p:cNvPicPr preferRelativeResize="0"/>
          <p:nvPr>
            <p:ph idx="1" type="body"/>
          </p:nvPr>
        </p:nvPicPr>
        <p:blipFill rotWithShape="1">
          <a:blip r:embed="rId3">
            <a:alphaModFix/>
          </a:blip>
          <a:srcRect b="0" l="0" r="0" t="0"/>
          <a:stretch/>
        </p:blipFill>
        <p:spPr>
          <a:xfrm>
            <a:off x="827584" y="1988840"/>
            <a:ext cx="8136904" cy="400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